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theme/theme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9.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0.xml" ContentType="application/vnd.openxmlformats-officedocument.theme+xml"/>
  <Override PartName="/ppt/slideLayouts/slideLayout72.xml" ContentType="application/vnd.openxmlformats-officedocument.presentationml.slideLayout+xml"/>
  <Override PartName="/ppt/theme/theme11.xml" ContentType="application/vnd.openxmlformats-officedocument.theme+xml"/>
  <Override PartName="/ppt/slideLayouts/slideLayout73.xml" ContentType="application/vnd.openxmlformats-officedocument.presentationml.slideLayout+xml"/>
  <Override PartName="/ppt/theme/theme12.xml" ContentType="application/vnd.openxmlformats-officedocument.theme+xml"/>
  <Override PartName="/ppt/slideLayouts/slideLayout74.xml" ContentType="application/vnd.openxmlformats-officedocument.presentationml.slideLayout+xml"/>
  <Override PartName="/ppt/theme/theme13.xml" ContentType="application/vnd.openxmlformats-officedocument.theme+xml"/>
  <Override PartName="/ppt/slideLayouts/slideLayout75.xml" ContentType="application/vnd.openxmlformats-officedocument.presentationml.slideLayout+xml"/>
  <Override PartName="/ppt/theme/theme14.xml" ContentType="application/vnd.openxmlformats-officedocument.theme+xml"/>
  <Override PartName="/ppt/slideLayouts/slideLayout76.xml" ContentType="application/vnd.openxmlformats-officedocument.presentationml.slideLayout+xml"/>
  <Override PartName="/ppt/theme/theme15.xml" ContentType="application/vnd.openxmlformats-officedocument.theme+xml"/>
  <Override PartName="/ppt/slideLayouts/slideLayout77.xml" ContentType="application/vnd.openxmlformats-officedocument.presentationml.slideLayout+xml"/>
  <Override PartName="/ppt/theme/theme16.xml" ContentType="application/vnd.openxmlformats-officedocument.theme+xml"/>
  <Override PartName="/ppt/slideLayouts/slideLayout7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76" r:id="rId2"/>
    <p:sldMasterId id="2147483736" r:id="rId3"/>
    <p:sldMasterId id="2147483664" r:id="rId4"/>
    <p:sldMasterId id="2147483666" r:id="rId5"/>
    <p:sldMasterId id="2147483668" r:id="rId6"/>
    <p:sldMasterId id="2147483670" r:id="rId7"/>
    <p:sldMasterId id="2147483672" r:id="rId8"/>
    <p:sldMasterId id="2147483674" r:id="rId9"/>
    <p:sldMasterId id="2147483694" r:id="rId10"/>
    <p:sldMasterId id="2147483678" r:id="rId11"/>
    <p:sldMasterId id="2147483680" r:id="rId12"/>
    <p:sldMasterId id="2147483682" r:id="rId13"/>
    <p:sldMasterId id="2147483684" r:id="rId14"/>
    <p:sldMasterId id="2147483687" r:id="rId15"/>
    <p:sldMasterId id="2147483689" r:id="rId16"/>
    <p:sldMasterId id="2147483691" r:id="rId17"/>
  </p:sldMasterIdLst>
  <p:notesMasterIdLst>
    <p:notesMasterId r:id="rId113"/>
  </p:notesMasterIdLst>
  <p:sldIdLst>
    <p:sldId id="921" r:id="rId18"/>
    <p:sldId id="700" r:id="rId19"/>
    <p:sldId id="1150" r:id="rId20"/>
    <p:sldId id="400" r:id="rId21"/>
    <p:sldId id="1155" r:id="rId22"/>
    <p:sldId id="1142" r:id="rId23"/>
    <p:sldId id="1297" r:id="rId24"/>
    <p:sldId id="401" r:id="rId25"/>
    <p:sldId id="405" r:id="rId26"/>
    <p:sldId id="402" r:id="rId27"/>
    <p:sldId id="695" r:id="rId28"/>
    <p:sldId id="1298" r:id="rId29"/>
    <p:sldId id="1144" r:id="rId30"/>
    <p:sldId id="1299" r:id="rId31"/>
    <p:sldId id="1139" r:id="rId32"/>
    <p:sldId id="701" r:id="rId33"/>
    <p:sldId id="1214" r:id="rId34"/>
    <p:sldId id="442" r:id="rId35"/>
    <p:sldId id="1203" r:id="rId36"/>
    <p:sldId id="1079" r:id="rId37"/>
    <p:sldId id="1081" r:id="rId38"/>
    <p:sldId id="1084" r:id="rId39"/>
    <p:sldId id="1092" r:id="rId40"/>
    <p:sldId id="1080" r:id="rId41"/>
    <p:sldId id="1082" r:id="rId42"/>
    <p:sldId id="1085" r:id="rId43"/>
    <p:sldId id="1143" r:id="rId44"/>
    <p:sldId id="1148" r:id="rId45"/>
    <p:sldId id="1128" r:id="rId46"/>
    <p:sldId id="1129" r:id="rId47"/>
    <p:sldId id="1131" r:id="rId48"/>
    <p:sldId id="1090" r:id="rId49"/>
    <p:sldId id="1293" r:id="rId50"/>
    <p:sldId id="1294" r:id="rId51"/>
    <p:sldId id="1295" r:id="rId52"/>
    <p:sldId id="1296" r:id="rId53"/>
    <p:sldId id="542" r:id="rId54"/>
    <p:sldId id="543" r:id="rId55"/>
    <p:sldId id="545" r:id="rId56"/>
    <p:sldId id="547" r:id="rId57"/>
    <p:sldId id="548" r:id="rId58"/>
    <p:sldId id="549" r:id="rId59"/>
    <p:sldId id="1099" r:id="rId60"/>
    <p:sldId id="544" r:id="rId61"/>
    <p:sldId id="1145" r:id="rId62"/>
    <p:sldId id="639" r:id="rId63"/>
    <p:sldId id="1215" r:id="rId64"/>
    <p:sldId id="1216" r:id="rId65"/>
    <p:sldId id="1217" r:id="rId66"/>
    <p:sldId id="1225" r:id="rId67"/>
    <p:sldId id="539" r:id="rId68"/>
    <p:sldId id="1218" r:id="rId69"/>
    <p:sldId id="1219" r:id="rId70"/>
    <p:sldId id="1226" r:id="rId71"/>
    <p:sldId id="1242" r:id="rId72"/>
    <p:sldId id="1220" r:id="rId73"/>
    <p:sldId id="1221" r:id="rId74"/>
    <p:sldId id="459" r:id="rId75"/>
    <p:sldId id="460" r:id="rId76"/>
    <p:sldId id="532" r:id="rId77"/>
    <p:sldId id="1246" r:id="rId78"/>
    <p:sldId id="1247" r:id="rId79"/>
    <p:sldId id="1248" r:id="rId80"/>
    <p:sldId id="1098" r:id="rId81"/>
    <p:sldId id="566" r:id="rId82"/>
    <p:sldId id="1108" r:id="rId83"/>
    <p:sldId id="1133" r:id="rId84"/>
    <p:sldId id="1134" r:id="rId85"/>
    <p:sldId id="1239" r:id="rId86"/>
    <p:sldId id="1189" r:id="rId87"/>
    <p:sldId id="1190" r:id="rId88"/>
    <p:sldId id="1114" r:id="rId89"/>
    <p:sldId id="1115" r:id="rId90"/>
    <p:sldId id="1124" r:id="rId91"/>
    <p:sldId id="1167" r:id="rId92"/>
    <p:sldId id="1151" r:id="rId93"/>
    <p:sldId id="1170" r:id="rId94"/>
    <p:sldId id="1171" r:id="rId95"/>
    <p:sldId id="1168" r:id="rId96"/>
    <p:sldId id="1169" r:id="rId97"/>
    <p:sldId id="1174" r:id="rId98"/>
    <p:sldId id="1175" r:id="rId99"/>
    <p:sldId id="1233" r:id="rId100"/>
    <p:sldId id="1178" r:id="rId101"/>
    <p:sldId id="1222" r:id="rId102"/>
    <p:sldId id="1236" r:id="rId103"/>
    <p:sldId id="1249" r:id="rId104"/>
    <p:sldId id="1250" r:id="rId105"/>
    <p:sldId id="1251" r:id="rId106"/>
    <p:sldId id="1253" r:id="rId107"/>
    <p:sldId id="1255" r:id="rId108"/>
    <p:sldId id="1254" r:id="rId109"/>
    <p:sldId id="1184" r:id="rId110"/>
    <p:sldId id="698" r:id="rId111"/>
    <p:sldId id="697" r:id="rId11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BAFF"/>
    <a:srgbClr val="99FF33"/>
    <a:srgbClr val="0070C0"/>
    <a:srgbClr val="0066FF"/>
    <a:srgbClr val="FFFFCC"/>
    <a:srgbClr val="3F51B5"/>
    <a:srgbClr val="FFFFFF"/>
    <a:srgbClr val="222C4B"/>
    <a:srgbClr val="66CC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2EDAB3-E73A-4C88-B655-1997062BE991}" v="10" dt="2023-11-02T02:22:20.467"/>
    <p1510:client id="{98CB6FE6-C33E-42F8-84BD-26204993E58F}" v="1" dt="2023-11-02T14:33:35.136"/>
    <p1510:client id="{D6CA50DB-89B1-40C2-8EC7-DD4124C8E465}" v="6" dt="2023-11-02T10:41:34.758"/>
    <p1510:client id="{D9110342-A523-4F99-B09C-B12C340C14A6}" v="3" dt="2023-11-01T21:01:50.471"/>
    <p1510:client id="{DDAFA28F-282A-4A1E-BFD0-B7710BAD544A}" v="189" dt="2023-11-01T21:50:57.804"/>
    <p1510:client id="{FB5DFCB1-1B1F-4845-8991-B539A1B88D38}" v="11" dt="2023-10-31T19:12:08.1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67" autoAdjust="0"/>
    <p:restoredTop sz="94521" autoAdjust="0"/>
  </p:normalViewPr>
  <p:slideViewPr>
    <p:cSldViewPr snapToGrid="0" snapToObjects="1">
      <p:cViewPr varScale="1">
        <p:scale>
          <a:sx n="120" d="100"/>
          <a:sy n="120" d="100"/>
        </p:scale>
        <p:origin x="416" y="184"/>
      </p:cViewPr>
      <p:guideLst>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4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117" Type="http://schemas.openxmlformats.org/officeDocument/2006/relationships/tableStyles" Target="tableStyles.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slide" Target="slides/slide95.xml"/><Relationship Id="rId16" Type="http://schemas.openxmlformats.org/officeDocument/2006/relationships/slideMaster" Target="slideMasters/slideMaster16.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5" Type="http://schemas.openxmlformats.org/officeDocument/2006/relationships/slideMaster" Target="slideMasters/slideMaster5.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viewProps" Target="viewProp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theme" Target="theme/theme1.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alyn M Huband" clId="Web-{98CB6FE6-C33E-42F8-84BD-26204993E58F}"/>
    <pc:docChg chg="sldOrd">
      <pc:chgData name="Jacalyn M Huband" userId="" providerId="" clId="Web-{98CB6FE6-C33E-42F8-84BD-26204993E58F}" dt="2023-11-02T14:33:35.136" v="0"/>
      <pc:docMkLst>
        <pc:docMk/>
      </pc:docMkLst>
      <pc:sldChg chg="ord">
        <pc:chgData name="Jacalyn M Huband" userId="" providerId="" clId="Web-{98CB6FE6-C33E-42F8-84BD-26204993E58F}" dt="2023-11-02T14:33:35.136" v="0"/>
        <pc:sldMkLst>
          <pc:docMk/>
          <pc:sldMk cId="2940370524" sldId="639"/>
        </pc:sldMkLst>
      </pc:sldChg>
    </pc:docChg>
  </pc:docChgLst>
  <pc:docChgLst>
    <pc:chgData name="Ahmad Sheikhzada" clId="Web-{FB5DFCB1-1B1F-4845-8991-B539A1B88D38}"/>
    <pc:docChg chg="modSld">
      <pc:chgData name="Ahmad Sheikhzada" userId="" providerId="" clId="Web-{FB5DFCB1-1B1F-4845-8991-B539A1B88D38}" dt="2023-10-31T19:12:08.151" v="10" actId="20577"/>
      <pc:docMkLst>
        <pc:docMk/>
      </pc:docMkLst>
      <pc:sldChg chg="modSp">
        <pc:chgData name="Ahmad Sheikhzada" userId="" providerId="" clId="Web-{FB5DFCB1-1B1F-4845-8991-B539A1B88D38}" dt="2023-10-31T19:12:08.151" v="10" actId="20577"/>
        <pc:sldMkLst>
          <pc:docMk/>
          <pc:sldMk cId="3430076620" sldId="1221"/>
        </pc:sldMkLst>
        <pc:spChg chg="mod">
          <ac:chgData name="Ahmad Sheikhzada" userId="" providerId="" clId="Web-{FB5DFCB1-1B1F-4845-8991-B539A1B88D38}" dt="2023-10-31T19:12:08.151" v="10" actId="20577"/>
          <ac:spMkLst>
            <pc:docMk/>
            <pc:sldMk cId="3430076620" sldId="1221"/>
            <ac:spMk id="3" creationId="{DB819C78-A178-7922-18C5-1CB7DFFACBEF}"/>
          </ac:spMkLst>
        </pc:spChg>
      </pc:sldChg>
    </pc:docChg>
  </pc:docChgLst>
  <pc:docChgLst>
    <pc:chgData name="Jacalyn M Huband" clId="Web-{D9110342-A523-4F99-B09C-B12C340C14A6}"/>
    <pc:docChg chg="modSld">
      <pc:chgData name="Jacalyn M Huband" userId="" providerId="" clId="Web-{D9110342-A523-4F99-B09C-B12C340C14A6}" dt="2023-11-01T21:01:50.471" v="2" actId="20577"/>
      <pc:docMkLst>
        <pc:docMk/>
      </pc:docMkLst>
      <pc:sldChg chg="modSp">
        <pc:chgData name="Jacalyn M Huband" userId="" providerId="" clId="Web-{D9110342-A523-4F99-B09C-B12C340C14A6}" dt="2023-11-01T21:01:50.471" v="2" actId="20577"/>
        <pc:sldMkLst>
          <pc:docMk/>
          <pc:sldMk cId="1467059241" sldId="1189"/>
        </pc:sldMkLst>
        <pc:spChg chg="mod">
          <ac:chgData name="Jacalyn M Huband" userId="" providerId="" clId="Web-{D9110342-A523-4F99-B09C-B12C340C14A6}" dt="2023-11-01T21:01:50.471" v="2" actId="20577"/>
          <ac:spMkLst>
            <pc:docMk/>
            <pc:sldMk cId="1467059241" sldId="1189"/>
            <ac:spMk id="3" creationId="{B780D964-F793-09C1-892A-59DC1EE898EC}"/>
          </ac:spMkLst>
        </pc:spChg>
      </pc:sldChg>
    </pc:docChg>
  </pc:docChgLst>
  <pc:docChgLst>
    <pc:chgData name="Jacalyn M Huband" clId="Web-{D6CA50DB-89B1-40C2-8EC7-DD4124C8E465}"/>
    <pc:docChg chg="addSld delSld">
      <pc:chgData name="Jacalyn M Huband" userId="" providerId="" clId="Web-{D6CA50DB-89B1-40C2-8EC7-DD4124C8E465}" dt="2023-11-02T10:41:34.758" v="5"/>
      <pc:docMkLst>
        <pc:docMk/>
      </pc:docMkLst>
      <pc:sldChg chg="add del replId">
        <pc:chgData name="Jacalyn M Huband" userId="" providerId="" clId="Web-{D6CA50DB-89B1-40C2-8EC7-DD4124C8E465}" dt="2023-11-02T10:41:34.758" v="5"/>
        <pc:sldMkLst>
          <pc:docMk/>
          <pc:sldMk cId="988672196" sldId="1223"/>
        </pc:sldMkLst>
      </pc:sldChg>
      <pc:sldChg chg="add del replId">
        <pc:chgData name="Jacalyn M Huband" userId="" providerId="" clId="Web-{D6CA50DB-89B1-40C2-8EC7-DD4124C8E465}" dt="2023-11-02T10:40:25.253" v="1"/>
        <pc:sldMkLst>
          <pc:docMk/>
          <pc:sldMk cId="1536861412" sldId="1223"/>
        </pc:sldMkLst>
      </pc:sldChg>
      <pc:sldChg chg="add del replId">
        <pc:chgData name="Jacalyn M Huband" userId="" providerId="" clId="Web-{D6CA50DB-89B1-40C2-8EC7-DD4124C8E465}" dt="2023-11-02T10:40:56.161" v="3"/>
        <pc:sldMkLst>
          <pc:docMk/>
          <pc:sldMk cId="4039594074" sldId="1223"/>
        </pc:sldMkLst>
      </pc:sldChg>
    </pc:docChg>
  </pc:docChgLst>
  <pc:docChgLst>
    <pc:chgData name="Ahmad Sheikhzada" clId="Web-{7F2EDAB3-E73A-4C88-B655-1997062BE991}"/>
    <pc:docChg chg="addSld modSld">
      <pc:chgData name="Ahmad Sheikhzada" userId="" providerId="" clId="Web-{7F2EDAB3-E73A-4C88-B655-1997062BE991}" dt="2023-11-02T02:22:13.482" v="8" actId="20577"/>
      <pc:docMkLst>
        <pc:docMk/>
      </pc:docMkLst>
      <pc:sldChg chg="modSp add replId">
        <pc:chgData name="Ahmad Sheikhzada" userId="" providerId="" clId="Web-{7F2EDAB3-E73A-4C88-B655-1997062BE991}" dt="2023-11-02T02:22:13.482" v="8" actId="20577"/>
        <pc:sldMkLst>
          <pc:docMk/>
          <pc:sldMk cId="4031095875" sldId="1222"/>
        </pc:sldMkLst>
        <pc:spChg chg="mod">
          <ac:chgData name="Ahmad Sheikhzada" userId="" providerId="" clId="Web-{7F2EDAB3-E73A-4C88-B655-1997062BE991}" dt="2023-11-02T02:22:04.264" v="7" actId="20577"/>
          <ac:spMkLst>
            <pc:docMk/>
            <pc:sldMk cId="4031095875" sldId="1222"/>
            <ac:spMk id="2" creationId="{00000000-0000-0000-0000-000000000000}"/>
          </ac:spMkLst>
        </pc:spChg>
        <pc:spChg chg="mod">
          <ac:chgData name="Ahmad Sheikhzada" userId="" providerId="" clId="Web-{7F2EDAB3-E73A-4C88-B655-1997062BE991}" dt="2023-11-02T02:22:13.482" v="8" actId="20577"/>
          <ac:spMkLst>
            <pc:docMk/>
            <pc:sldMk cId="4031095875" sldId="1222"/>
            <ac:spMk id="6" creationId="{00000000-0000-0000-0000-000000000000}"/>
          </ac:spMkLst>
        </pc:spChg>
      </pc:sldChg>
    </pc:docChg>
  </pc:docChgLst>
  <pc:docChgLst>
    <pc:chgData name="Jacalyn M Huband" clId="Web-{DDAFA28F-282A-4A1E-BFD0-B7710BAD544A}"/>
    <pc:docChg chg="addSld delSld modSld sldOrd">
      <pc:chgData name="Jacalyn M Huband" userId="" providerId="" clId="Web-{DDAFA28F-282A-4A1E-BFD0-B7710BAD544A}" dt="2023-11-01T21:50:57.804" v="196" actId="1076"/>
      <pc:docMkLst>
        <pc:docMk/>
      </pc:docMkLst>
      <pc:sldChg chg="modSp">
        <pc:chgData name="Jacalyn M Huband" userId="" providerId="" clId="Web-{DDAFA28F-282A-4A1E-BFD0-B7710BAD544A}" dt="2023-11-01T21:40:42.022" v="151" actId="20577"/>
        <pc:sldMkLst>
          <pc:docMk/>
          <pc:sldMk cId="915825497" sldId="460"/>
        </pc:sldMkLst>
        <pc:spChg chg="mod">
          <ac:chgData name="Jacalyn M Huband" userId="" providerId="" clId="Web-{DDAFA28F-282A-4A1E-BFD0-B7710BAD544A}" dt="2023-11-01T21:40:42.022" v="151" actId="20577"/>
          <ac:spMkLst>
            <pc:docMk/>
            <pc:sldMk cId="915825497" sldId="460"/>
            <ac:spMk id="3" creationId="{00000000-0000-0000-0000-000000000000}"/>
          </ac:spMkLst>
        </pc:spChg>
      </pc:sldChg>
      <pc:sldChg chg="modSp">
        <pc:chgData name="Jacalyn M Huband" userId="" providerId="" clId="Web-{DDAFA28F-282A-4A1E-BFD0-B7710BAD544A}" dt="2023-11-01T21:37:47.924" v="87" actId="20577"/>
        <pc:sldMkLst>
          <pc:docMk/>
          <pc:sldMk cId="470735346" sldId="532"/>
        </pc:sldMkLst>
        <pc:spChg chg="mod">
          <ac:chgData name="Jacalyn M Huband" userId="" providerId="" clId="Web-{DDAFA28F-282A-4A1E-BFD0-B7710BAD544A}" dt="2023-11-01T21:37:47.924" v="87" actId="20577"/>
          <ac:spMkLst>
            <pc:docMk/>
            <pc:sldMk cId="470735346" sldId="532"/>
            <ac:spMk id="3" creationId="{00000000-0000-0000-0000-000000000000}"/>
          </ac:spMkLst>
        </pc:spChg>
        <pc:spChg chg="mod">
          <ac:chgData name="Jacalyn M Huband" userId="" providerId="" clId="Web-{DDAFA28F-282A-4A1E-BFD0-B7710BAD544A}" dt="2023-11-01T21:36:21.390" v="77" actId="1076"/>
          <ac:spMkLst>
            <pc:docMk/>
            <pc:sldMk cId="470735346" sldId="532"/>
            <ac:spMk id="20" creationId="{00000000-0000-0000-0000-000000000000}"/>
          </ac:spMkLst>
        </pc:spChg>
        <pc:spChg chg="mod">
          <ac:chgData name="Jacalyn M Huband" userId="" providerId="" clId="Web-{DDAFA28F-282A-4A1E-BFD0-B7710BAD544A}" dt="2023-11-01T21:36:01.077" v="72" actId="1076"/>
          <ac:spMkLst>
            <pc:docMk/>
            <pc:sldMk cId="470735346" sldId="532"/>
            <ac:spMk id="21" creationId="{00000000-0000-0000-0000-000000000000}"/>
          </ac:spMkLst>
        </pc:spChg>
        <pc:spChg chg="mod">
          <ac:chgData name="Jacalyn M Huband" userId="" providerId="" clId="Web-{DDAFA28F-282A-4A1E-BFD0-B7710BAD544A}" dt="2023-11-01T21:36:21.453" v="78" actId="1076"/>
          <ac:spMkLst>
            <pc:docMk/>
            <pc:sldMk cId="470735346" sldId="532"/>
            <ac:spMk id="22" creationId="{00000000-0000-0000-0000-000000000000}"/>
          </ac:spMkLst>
        </pc:spChg>
        <pc:spChg chg="mod">
          <ac:chgData name="Jacalyn M Huband" userId="" providerId="" clId="Web-{DDAFA28F-282A-4A1E-BFD0-B7710BAD544A}" dt="2023-11-01T21:36:21.515" v="79" actId="1076"/>
          <ac:spMkLst>
            <pc:docMk/>
            <pc:sldMk cId="470735346" sldId="532"/>
            <ac:spMk id="23" creationId="{00000000-0000-0000-0000-000000000000}"/>
          </ac:spMkLst>
        </pc:spChg>
        <pc:graphicFrameChg chg="mod">
          <ac:chgData name="Jacalyn M Huband" userId="" providerId="" clId="Web-{DDAFA28F-282A-4A1E-BFD0-B7710BAD544A}" dt="2023-11-01T21:36:00.874" v="69" actId="1076"/>
          <ac:graphicFrameMkLst>
            <pc:docMk/>
            <pc:sldMk cId="470735346" sldId="532"/>
            <ac:graphicFrameMk id="5" creationId="{00000000-0000-0000-0000-000000000000}"/>
          </ac:graphicFrameMkLst>
        </pc:graphicFrameChg>
        <pc:graphicFrameChg chg="mod">
          <ac:chgData name="Jacalyn M Huband" userId="" providerId="" clId="Web-{DDAFA28F-282A-4A1E-BFD0-B7710BAD544A}" dt="2023-11-01T21:36:00.952" v="70" actId="1076"/>
          <ac:graphicFrameMkLst>
            <pc:docMk/>
            <pc:sldMk cId="470735346" sldId="532"/>
            <ac:graphicFrameMk id="6" creationId="{00000000-0000-0000-0000-000000000000}"/>
          </ac:graphicFrameMkLst>
        </pc:graphicFrameChg>
        <pc:graphicFrameChg chg="mod">
          <ac:chgData name="Jacalyn M Huband" userId="" providerId="" clId="Web-{DDAFA28F-282A-4A1E-BFD0-B7710BAD544A}" dt="2023-11-01T21:36:01.015" v="71" actId="1076"/>
          <ac:graphicFrameMkLst>
            <pc:docMk/>
            <pc:sldMk cId="470735346" sldId="532"/>
            <ac:graphicFrameMk id="7" creationId="{00000000-0000-0000-0000-000000000000}"/>
          </ac:graphicFrameMkLst>
        </pc:graphicFrameChg>
        <pc:graphicFrameChg chg="mod">
          <ac:chgData name="Jacalyn M Huband" userId="" providerId="" clId="Web-{DDAFA28F-282A-4A1E-BFD0-B7710BAD544A}" dt="2023-11-01T21:36:21.187" v="74" actId="1076"/>
          <ac:graphicFrameMkLst>
            <pc:docMk/>
            <pc:sldMk cId="470735346" sldId="532"/>
            <ac:graphicFrameMk id="9" creationId="{00000000-0000-0000-0000-000000000000}"/>
          </ac:graphicFrameMkLst>
        </pc:graphicFrameChg>
        <pc:graphicFrameChg chg="mod">
          <ac:chgData name="Jacalyn M Huband" userId="" providerId="" clId="Web-{DDAFA28F-282A-4A1E-BFD0-B7710BAD544A}" dt="2023-11-01T21:36:21.250" v="75" actId="1076"/>
          <ac:graphicFrameMkLst>
            <pc:docMk/>
            <pc:sldMk cId="470735346" sldId="532"/>
            <ac:graphicFrameMk id="10" creationId="{00000000-0000-0000-0000-000000000000}"/>
          </ac:graphicFrameMkLst>
        </pc:graphicFrameChg>
        <pc:graphicFrameChg chg="mod">
          <ac:chgData name="Jacalyn M Huband" userId="" providerId="" clId="Web-{DDAFA28F-282A-4A1E-BFD0-B7710BAD544A}" dt="2023-11-01T21:36:21.328" v="76" actId="1076"/>
          <ac:graphicFrameMkLst>
            <pc:docMk/>
            <pc:sldMk cId="470735346" sldId="532"/>
            <ac:graphicFrameMk id="11" creationId="{00000000-0000-0000-0000-000000000000}"/>
          </ac:graphicFrameMkLst>
        </pc:graphicFrameChg>
      </pc:sldChg>
      <pc:sldChg chg="modSp">
        <pc:chgData name="Jacalyn M Huband" userId="" providerId="" clId="Web-{DDAFA28F-282A-4A1E-BFD0-B7710BAD544A}" dt="2023-11-01T21:46:26.125" v="170" actId="20577"/>
        <pc:sldMkLst>
          <pc:docMk/>
          <pc:sldMk cId="1155135241" sldId="543"/>
        </pc:sldMkLst>
        <pc:spChg chg="mod">
          <ac:chgData name="Jacalyn M Huband" userId="" providerId="" clId="Web-{DDAFA28F-282A-4A1E-BFD0-B7710BAD544A}" dt="2023-11-01T21:46:26.125" v="170" actId="20577"/>
          <ac:spMkLst>
            <pc:docMk/>
            <pc:sldMk cId="1155135241" sldId="543"/>
            <ac:spMk id="3" creationId="{00000000-0000-0000-0000-000000000000}"/>
          </ac:spMkLst>
        </pc:spChg>
      </pc:sldChg>
      <pc:sldChg chg="addSp delSp modSp">
        <pc:chgData name="Jacalyn M Huband" userId="" providerId="" clId="Web-{DDAFA28F-282A-4A1E-BFD0-B7710BAD544A}" dt="2023-11-01T21:50:57.804" v="196" actId="1076"/>
        <pc:sldMkLst>
          <pc:docMk/>
          <pc:sldMk cId="3358299964" sldId="548"/>
        </pc:sldMkLst>
        <pc:spChg chg="add del">
          <ac:chgData name="Jacalyn M Huband" userId="" providerId="" clId="Web-{DDAFA28F-282A-4A1E-BFD0-B7710BAD544A}" dt="2023-11-01T21:48:05.143" v="172"/>
          <ac:spMkLst>
            <pc:docMk/>
            <pc:sldMk cId="3358299964" sldId="548"/>
            <ac:spMk id="4" creationId="{E959605A-EE73-35D6-E783-59994C7930DE}"/>
          </ac:spMkLst>
        </pc:spChg>
        <pc:spChg chg="add mod">
          <ac:chgData name="Jacalyn M Huband" userId="" providerId="" clId="Web-{DDAFA28F-282A-4A1E-BFD0-B7710BAD544A}" dt="2023-11-01T21:49:10.411" v="178" actId="14100"/>
          <ac:spMkLst>
            <pc:docMk/>
            <pc:sldMk cId="3358299964" sldId="548"/>
            <ac:spMk id="6" creationId="{EAECE338-47AD-C00E-F2D6-B395072476B2}"/>
          </ac:spMkLst>
        </pc:spChg>
        <pc:spChg chg="add mod">
          <ac:chgData name="Jacalyn M Huband" userId="" providerId="" clId="Web-{DDAFA28F-282A-4A1E-BFD0-B7710BAD544A}" dt="2023-11-01T21:49:30.974" v="181" actId="1076"/>
          <ac:spMkLst>
            <pc:docMk/>
            <pc:sldMk cId="3358299964" sldId="548"/>
            <ac:spMk id="15" creationId="{D818857A-2C21-93AA-718C-3F7496687CDC}"/>
          </ac:spMkLst>
        </pc:spChg>
        <pc:spChg chg="add del mod">
          <ac:chgData name="Jacalyn M Huband" userId="" providerId="" clId="Web-{DDAFA28F-282A-4A1E-BFD0-B7710BAD544A}" dt="2023-11-01T21:49:49.224" v="185"/>
          <ac:spMkLst>
            <pc:docMk/>
            <pc:sldMk cId="3358299964" sldId="548"/>
            <ac:spMk id="17" creationId="{D1CB02CF-F76D-D739-629A-53F3CF98BA0E}"/>
          </ac:spMkLst>
        </pc:spChg>
        <pc:spChg chg="add mod">
          <ac:chgData name="Jacalyn M Huband" userId="" providerId="" clId="Web-{DDAFA28F-282A-4A1E-BFD0-B7710BAD544A}" dt="2023-11-01T21:50:03.521" v="187" actId="1076"/>
          <ac:spMkLst>
            <pc:docMk/>
            <pc:sldMk cId="3358299964" sldId="548"/>
            <ac:spMk id="19" creationId="{5B03E90B-1891-AAFB-CA3D-F52D2018C1BB}"/>
          </ac:spMkLst>
        </pc:spChg>
        <pc:spChg chg="add mod">
          <ac:chgData name="Jacalyn M Huband" userId="" providerId="" clId="Web-{DDAFA28F-282A-4A1E-BFD0-B7710BAD544A}" dt="2023-11-01T21:50:20.709" v="189" actId="1076"/>
          <ac:spMkLst>
            <pc:docMk/>
            <pc:sldMk cId="3358299964" sldId="548"/>
            <ac:spMk id="20" creationId="{5A99D4F2-A580-D4EA-7A08-1CBD0B15FAAA}"/>
          </ac:spMkLst>
        </pc:spChg>
        <pc:spChg chg="add mod">
          <ac:chgData name="Jacalyn M Huband" userId="" providerId="" clId="Web-{DDAFA28F-282A-4A1E-BFD0-B7710BAD544A}" dt="2023-11-01T21:50:57.804" v="196" actId="1076"/>
          <ac:spMkLst>
            <pc:docMk/>
            <pc:sldMk cId="3358299964" sldId="548"/>
            <ac:spMk id="21" creationId="{4346ECDD-B63C-A4CF-8433-8761127D8F7C}"/>
          </ac:spMkLst>
        </pc:spChg>
        <pc:spChg chg="add mod">
          <ac:chgData name="Jacalyn M Huband" userId="" providerId="" clId="Web-{DDAFA28F-282A-4A1E-BFD0-B7710BAD544A}" dt="2023-11-01T21:50:40.319" v="193" actId="1076"/>
          <ac:spMkLst>
            <pc:docMk/>
            <pc:sldMk cId="3358299964" sldId="548"/>
            <ac:spMk id="22" creationId="{E76988F6-D987-0A91-A058-B78F36602578}"/>
          </ac:spMkLst>
        </pc:spChg>
      </pc:sldChg>
      <pc:sldChg chg="ord">
        <pc:chgData name="Jacalyn M Huband" userId="" providerId="" clId="Web-{DDAFA28F-282A-4A1E-BFD0-B7710BAD544A}" dt="2023-11-01T21:32:24.884" v="32"/>
        <pc:sldMkLst>
          <pc:docMk/>
          <pc:sldMk cId="2940370524" sldId="639"/>
        </pc:sldMkLst>
      </pc:sldChg>
      <pc:sldChg chg="modSp">
        <pc:chgData name="Jacalyn M Huband" userId="" providerId="" clId="Web-{DDAFA28F-282A-4A1E-BFD0-B7710BAD544A}" dt="2023-11-01T21:30:31.866" v="22" actId="1076"/>
        <pc:sldMkLst>
          <pc:docMk/>
          <pc:sldMk cId="1601606396" sldId="701"/>
        </pc:sldMkLst>
        <pc:spChg chg="mod">
          <ac:chgData name="Jacalyn M Huband" userId="" providerId="" clId="Web-{DDAFA28F-282A-4A1E-BFD0-B7710BAD544A}" dt="2023-11-01T21:30:07.396" v="20" actId="20577"/>
          <ac:spMkLst>
            <pc:docMk/>
            <pc:sldMk cId="1601606396" sldId="701"/>
            <ac:spMk id="7" creationId="{EEC2A9BB-4816-69C1-FE26-108B1BBA513D}"/>
          </ac:spMkLst>
        </pc:spChg>
        <pc:grpChg chg="mod">
          <ac:chgData name="Jacalyn M Huband" userId="" providerId="" clId="Web-{DDAFA28F-282A-4A1E-BFD0-B7710BAD544A}" dt="2023-11-01T21:30:31.866" v="22" actId="1076"/>
          <ac:grpSpMkLst>
            <pc:docMk/>
            <pc:sldMk cId="1601606396" sldId="701"/>
            <ac:grpSpMk id="12" creationId="{1BC594C4-F275-95AB-4A39-DADA313276F8}"/>
          </ac:grpSpMkLst>
        </pc:grpChg>
      </pc:sldChg>
      <pc:sldChg chg="modSp">
        <pc:chgData name="Jacalyn M Huband" userId="" providerId="" clId="Web-{DDAFA28F-282A-4A1E-BFD0-B7710BAD544A}" dt="2023-11-01T21:32:23.369" v="31" actId="20577"/>
        <pc:sldMkLst>
          <pc:docMk/>
          <pc:sldMk cId="1820701926" sldId="1145"/>
        </pc:sldMkLst>
        <pc:spChg chg="mod">
          <ac:chgData name="Jacalyn M Huband" userId="" providerId="" clId="Web-{DDAFA28F-282A-4A1E-BFD0-B7710BAD544A}" dt="2023-11-01T21:32:23.369" v="31" actId="20577"/>
          <ac:spMkLst>
            <pc:docMk/>
            <pc:sldMk cId="1820701926" sldId="1145"/>
            <ac:spMk id="3" creationId="{A58A44A1-9687-5E95-DD12-9E45CD508BB7}"/>
          </ac:spMkLst>
        </pc:spChg>
      </pc:sldChg>
      <pc:sldChg chg="modSp">
        <pc:chgData name="Jacalyn M Huband" userId="" providerId="" clId="Web-{DDAFA28F-282A-4A1E-BFD0-B7710BAD544A}" dt="2023-11-01T21:23:57.996" v="6" actId="20577"/>
        <pc:sldMkLst>
          <pc:docMk/>
          <pc:sldMk cId="278368151" sldId="1214"/>
        </pc:sldMkLst>
        <pc:spChg chg="mod">
          <ac:chgData name="Jacalyn M Huband" userId="" providerId="" clId="Web-{DDAFA28F-282A-4A1E-BFD0-B7710BAD544A}" dt="2023-11-01T21:23:57.996" v="6" actId="20577"/>
          <ac:spMkLst>
            <pc:docMk/>
            <pc:sldMk cId="278368151" sldId="1214"/>
            <ac:spMk id="2" creationId="{00000000-0000-0000-0000-000000000000}"/>
          </ac:spMkLst>
        </pc:spChg>
      </pc:sldChg>
      <pc:sldChg chg="new del">
        <pc:chgData name="Jacalyn M Huband" userId="" providerId="" clId="Web-{DDAFA28F-282A-4A1E-BFD0-B7710BAD544A}" dt="2023-11-01T21:28:58.426" v="15"/>
        <pc:sldMkLst>
          <pc:docMk/>
          <pc:sldMk cId="152184278" sldId="12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0616CEE-67B3-9346-A0D7-11C190EAA314}" type="datetimeFigureOut">
              <a:rPr lang="en-US" smtClean="0"/>
              <a:t>7/26/24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D7A3018-57DA-FB4C-8D47-8E9E06D568C8}" type="slidenum">
              <a:rPr lang="en-US" smtClean="0"/>
              <a:t>‹#›</a:t>
            </a:fld>
            <a:endParaRPr lang="en-US"/>
          </a:p>
        </p:txBody>
      </p:sp>
    </p:spTree>
    <p:extLst>
      <p:ext uri="{BB962C8B-B14F-4D97-AF65-F5344CB8AC3E}">
        <p14:creationId xmlns:p14="http://schemas.microsoft.com/office/powerpoint/2010/main" val="3922749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searchcomputing.princeton.edu/support/knowledge-base/slurm#array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esearchcomputing.princeton.edu/python-profiling"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s://researchcomputing.princeton.edu/support/knowledge-base/singularity" TargetMode="External"/><Relationship Id="rId4" Type="http://schemas.openxmlformats.org/officeDocument/2006/relationships/hyperlink" Target="https://ngc.nvidia.com/catalog/containers/nvidia:tensorrt"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ightning.ai/docs/pytorch/stable/advanced/model_parallel.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1</a:t>
            </a:fld>
            <a:endParaRPr lang="en-US"/>
          </a:p>
        </p:txBody>
      </p:sp>
    </p:spTree>
    <p:extLst>
      <p:ext uri="{BB962C8B-B14F-4D97-AF65-F5344CB8AC3E}">
        <p14:creationId xmlns:p14="http://schemas.microsoft.com/office/powerpoint/2010/main" val="1547260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consider a gray scale image with only one channel and 28*28 pixels.</a:t>
            </a:r>
          </a:p>
          <a:p>
            <a:r>
              <a:rPr lang="en-US" dirty="0"/>
              <a:t>(Width-Filtersize+2*Padding)/Stride +1 = (28-3+2*0)/1+1=26</a:t>
            </a:r>
          </a:p>
          <a:p>
            <a:r>
              <a:rPr lang="en-US" dirty="0"/>
              <a:t>Dropout layers does not change the dimensions of the matrix, just zeroes out randomly some weights.</a:t>
            </a:r>
          </a:p>
        </p:txBody>
      </p:sp>
      <p:sp>
        <p:nvSpPr>
          <p:cNvPr id="4" name="Slide Number Placeholder 3"/>
          <p:cNvSpPr>
            <a:spLocks noGrp="1"/>
          </p:cNvSpPr>
          <p:nvPr>
            <p:ph type="sldNum" sz="quarter" idx="5"/>
          </p:nvPr>
        </p:nvSpPr>
        <p:spPr/>
        <p:txBody>
          <a:bodyPr/>
          <a:lstStyle/>
          <a:p>
            <a:fld id="{7D7A3018-57DA-FB4C-8D47-8E9E06D568C8}" type="slidenum">
              <a:rPr lang="en-US" smtClean="0"/>
              <a:t>43</a:t>
            </a:fld>
            <a:endParaRPr lang="en-US"/>
          </a:p>
        </p:txBody>
      </p:sp>
    </p:spTree>
    <p:extLst>
      <p:ext uri="{BB962C8B-B14F-4D97-AF65-F5344CB8AC3E}">
        <p14:creationId xmlns:p14="http://schemas.microsoft.com/office/powerpoint/2010/main" val="496486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up slide</a:t>
            </a:r>
          </a:p>
        </p:txBody>
      </p:sp>
      <p:sp>
        <p:nvSpPr>
          <p:cNvPr id="4" name="Slide Number Placeholder 3"/>
          <p:cNvSpPr>
            <a:spLocks noGrp="1"/>
          </p:cNvSpPr>
          <p:nvPr>
            <p:ph type="sldNum" sz="quarter" idx="5"/>
          </p:nvPr>
        </p:nvSpPr>
        <p:spPr/>
        <p:txBody>
          <a:bodyPr/>
          <a:lstStyle/>
          <a:p>
            <a:fld id="{7D7A3018-57DA-FB4C-8D47-8E9E06D568C8}" type="slidenum">
              <a:rPr lang="en-US" smtClean="0"/>
              <a:t>47</a:t>
            </a:fld>
            <a:endParaRPr lang="en-US"/>
          </a:p>
        </p:txBody>
      </p:sp>
    </p:spTree>
    <p:extLst>
      <p:ext uri="{BB962C8B-B14F-4D97-AF65-F5344CB8AC3E}">
        <p14:creationId xmlns:p14="http://schemas.microsoft.com/office/powerpoint/2010/main" val="3077646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https://</a:t>
            </a:r>
            <a:r>
              <a:rPr lang="en-US" sz="1200" dirty="0" err="1"/>
              <a:t>developer.nvidia.com</a:t>
            </a:r>
            <a:r>
              <a:rPr lang="en-US" sz="1200" dirty="0"/>
              <a:t>/blog/</a:t>
            </a:r>
            <a:r>
              <a:rPr lang="en-US" sz="1200" dirty="0" err="1"/>
              <a:t>nvidia</a:t>
            </a:r>
            <a:r>
              <a:rPr lang="en-US" sz="1200" dirty="0"/>
              <a:t>-grace-hopper-superchip-architecture-in-depth/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Like a CPU, a GPU has a hierarchical structure with respect to both the execution units and memory. A warp is a unit of 32 threads. NVIDIA GPUs impose a limit of 1024 threads per block. Some integral number of warps are grouped into a streaming multiprocessor (SM). There are tens of SMs per GPU. Each thread has its own memory. There is limited shared memory between a block of threads. And, finally, there is the global memory which is accessible to each grid or collection of blocks.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48</a:t>
            </a:fld>
            <a:endParaRPr lang="en-US"/>
          </a:p>
        </p:txBody>
      </p:sp>
    </p:spTree>
    <p:extLst>
      <p:ext uri="{BB962C8B-B14F-4D97-AF65-F5344CB8AC3E}">
        <p14:creationId xmlns:p14="http://schemas.microsoft.com/office/powerpoint/2010/main" val="483972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This is particularly beneficial to researchers training artificial neural networks or, more generally, cases where matrix-matrix multiplications and related operations dominate the computation time. Modern GPUs, with or without these specialized units, can be used in conjunction with a CPU to accelerate scientific codes.</a:t>
            </a:r>
          </a:p>
          <a:p>
            <a:pPr marL="171450" indent="-171450">
              <a:buFont typeface="Arial" panose="020B0604020202020204" pitchFamily="34" charset="0"/>
              <a:buChar char="•"/>
            </a:pPr>
            <a:r>
              <a:rPr lang="en-US" dirty="0"/>
              <a:t>https://</a:t>
            </a:r>
            <a:r>
              <a:rPr lang="en-US" dirty="0" err="1"/>
              <a:t>github.com</a:t>
            </a:r>
            <a:r>
              <a:rPr lang="en-US" dirty="0"/>
              <a:t>/</a:t>
            </a:r>
            <a:r>
              <a:rPr lang="en-US" dirty="0" err="1"/>
              <a:t>PrincetonUniversity</a:t>
            </a:r>
            <a:r>
              <a:rPr lang="en-US" dirty="0"/>
              <a:t>/</a:t>
            </a:r>
            <a:r>
              <a:rPr lang="en-US" dirty="0" err="1"/>
              <a:t>gpu_programming_intro</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GPU accelerated libraries. https://</a:t>
            </a:r>
            <a:r>
              <a:rPr lang="en-US" sz="1200" dirty="0" err="1"/>
              <a:t>developer.nvidia.com</a:t>
            </a:r>
            <a:r>
              <a:rPr lang="en-US" sz="1200" dirty="0"/>
              <a:t>/</a:t>
            </a:r>
            <a:r>
              <a:rPr lang="en-US" sz="1200" dirty="0" err="1"/>
              <a:t>gpu</a:t>
            </a:r>
            <a:r>
              <a:rPr lang="en-US" sz="1200" dirty="0"/>
              <a:t>-accelerated-libraries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As with the CPU, a GPU can perform calculations in single precision (32-bit) faster than in double precision (64-bit).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50</a:t>
            </a:fld>
            <a:endParaRPr lang="en-US"/>
          </a:p>
        </p:txBody>
      </p:sp>
    </p:spTree>
    <p:extLst>
      <p:ext uri="{BB962C8B-B14F-4D97-AF65-F5344CB8AC3E}">
        <p14:creationId xmlns:p14="http://schemas.microsoft.com/office/powerpoint/2010/main" val="1792839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851D83-B0EA-40B2-816A-311EECA8A849}" type="slidenum">
              <a:rPr lang="en-US" smtClean="0"/>
              <a:t>53</a:t>
            </a:fld>
            <a:endParaRPr lang="en-US"/>
          </a:p>
        </p:txBody>
      </p:sp>
    </p:spTree>
    <p:extLst>
      <p:ext uri="{BB962C8B-B14F-4D97-AF65-F5344CB8AC3E}">
        <p14:creationId xmlns:p14="http://schemas.microsoft.com/office/powerpoint/2010/main" val="283505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a:t>
            </a:r>
            <a:r>
              <a:rPr lang="en-US" sz="1200" dirty="0" err="1"/>
              <a:t>researchcomputing.princeton.edu</a:t>
            </a:r>
            <a:r>
              <a:rPr lang="en-US" sz="1200" dirty="0"/>
              <a:t>/support/knowledge-base/</a:t>
            </a:r>
            <a:r>
              <a:rPr lang="en-US" sz="1200" dirty="0" err="1"/>
              <a:t>gpu</a:t>
            </a:r>
            <a:r>
              <a:rPr lang="en-US" sz="1200" dirty="0"/>
              <a:t>-computing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However, for codes used by large communities, one can generally associate GPU utilization with overall GPU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Nsys</a:t>
            </a:r>
            <a:r>
              <a:rPr lang="en-US" dirty="0"/>
              <a:t> and </a:t>
            </a:r>
            <a:r>
              <a:rPr lang="en-US" dirty="0" err="1"/>
              <a:t>ncu</a:t>
            </a:r>
            <a:r>
              <a:rPr lang="en-US" dirty="0"/>
              <a:t>: </a:t>
            </a:r>
            <a:r>
              <a:rPr lang="en-US" sz="1200" dirty="0"/>
              <a:t>More accurate measure of GPU utilization.</a:t>
            </a:r>
          </a:p>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54</a:t>
            </a:fld>
            <a:endParaRPr lang="en-US"/>
          </a:p>
        </p:txBody>
      </p:sp>
    </p:spTree>
    <p:extLst>
      <p:ext uri="{BB962C8B-B14F-4D97-AF65-F5344CB8AC3E}">
        <p14:creationId xmlns:p14="http://schemas.microsoft.com/office/powerpoint/2010/main" val="498458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Make sure the software environment is configured properly.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hyperparameter tuning consider using a </a:t>
            </a:r>
            <a:r>
              <a:rPr lang="en-US" dirty="0">
                <a:hlinkClick r:id="rId3"/>
              </a:rPr>
              <a:t>job array</a:t>
            </a:r>
            <a:r>
              <a:rPr lang="en-US" dirty="0"/>
              <a:t>. This will allow you to run multiple jobs with one </a:t>
            </a:r>
            <a:r>
              <a:rPr lang="en-US" b="1" dirty="0" err="1"/>
              <a:t>sbatch</a:t>
            </a:r>
            <a:r>
              <a:rPr lang="en-US" dirty="0"/>
              <a:t> command. Each job within the array trains the network using a different set of parameters.</a:t>
            </a:r>
            <a:endParaRPr lang="en-US" sz="1200" dirty="0"/>
          </a:p>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55</a:t>
            </a:fld>
            <a:endParaRPr lang="en-US"/>
          </a:p>
        </p:txBody>
      </p:sp>
    </p:spTree>
    <p:extLst>
      <p:ext uri="{BB962C8B-B14F-4D97-AF65-F5344CB8AC3E}">
        <p14:creationId xmlns:p14="http://schemas.microsoft.com/office/powerpoint/2010/main" val="4113662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Always try to use the CUDA Toolkit 11.x and </a:t>
            </a:r>
            <a:r>
              <a:rPr lang="en-US" sz="1200" dirty="0" err="1"/>
              <a:t>cuDNN</a:t>
            </a:r>
            <a:r>
              <a:rPr lang="en-US" sz="1200" dirty="0"/>
              <a:t> 8.x since they are needed to take full advantage of the A100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More about </a:t>
            </a:r>
            <a:r>
              <a:rPr lang="en-US" sz="1200" dirty="0" err="1"/>
              <a:t>GPUDirect</a:t>
            </a:r>
            <a:r>
              <a:rPr lang="en-US" sz="1200" dirty="0"/>
              <a:t> – backup slide</a:t>
            </a:r>
          </a:p>
          <a:p>
            <a:endParaRPr lang="en-US" dirty="0"/>
          </a:p>
        </p:txBody>
      </p:sp>
      <p:sp>
        <p:nvSpPr>
          <p:cNvPr id="4" name="Slide Number Placeholder 3"/>
          <p:cNvSpPr>
            <a:spLocks noGrp="1"/>
          </p:cNvSpPr>
          <p:nvPr>
            <p:ph type="sldNum" sz="quarter" idx="10"/>
          </p:nvPr>
        </p:nvSpPr>
        <p:spPr/>
        <p:txBody>
          <a:bodyPr/>
          <a:lstStyle/>
          <a:p>
            <a:fld id="{11851D83-B0EA-40B2-816A-311EECA8A849}" type="slidenum">
              <a:rPr lang="en-US" smtClean="0"/>
              <a:t>56</a:t>
            </a:fld>
            <a:endParaRPr lang="en-US"/>
          </a:p>
        </p:txBody>
      </p:sp>
    </p:spTree>
    <p:extLst>
      <p:ext uri="{BB962C8B-B14F-4D97-AF65-F5344CB8AC3E}">
        <p14:creationId xmlns:p14="http://schemas.microsoft.com/office/powerpoint/2010/main" val="1447851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www.tensorflow.org</a:t>
            </a:r>
            <a:r>
              <a:rPr lang="en-US" sz="1200" dirty="0"/>
              <a:t>/guide/</a:t>
            </a:r>
            <a:r>
              <a:rPr lang="en-US" sz="1200" dirty="0" err="1"/>
              <a:t>mixed_precision</a:t>
            </a:r>
            <a:endParaRPr lang="en-US" sz="1200" dirty="0"/>
          </a:p>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59</a:t>
            </a:fld>
            <a:endParaRPr lang="en-US"/>
          </a:p>
        </p:txBody>
      </p:sp>
    </p:spTree>
    <p:extLst>
      <p:ext uri="{BB962C8B-B14F-4D97-AF65-F5344CB8AC3E}">
        <p14:creationId xmlns:p14="http://schemas.microsoft.com/office/powerpoint/2010/main" val="2940352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latin typeface="Courier New" panose="02070309020205020404" pitchFamily="49" charset="0"/>
                <a:cs typeface="Courier New" panose="02070309020205020404" pitchFamily="49" charset="0"/>
              </a:rPr>
              <a:t>conda</a:t>
            </a:r>
            <a:r>
              <a:rPr lang="en-US" dirty="0">
                <a:latin typeface="Courier New" panose="02070309020205020404" pitchFamily="49" charset="0"/>
                <a:cs typeface="Courier New" panose="02070309020205020404" pitchFamily="49" charset="0"/>
              </a:rPr>
              <a:t> create -n tf2-gpu </a:t>
            </a:r>
            <a:r>
              <a:rPr lang="en-US" dirty="0" err="1">
                <a:latin typeface="Courier New" panose="02070309020205020404" pitchFamily="49" charset="0"/>
                <a:cs typeface="Courier New" panose="02070309020205020404" pitchFamily="49" charset="0"/>
              </a:rPr>
              <a:t>tensorflow-gpu</a:t>
            </a:r>
            <a:r>
              <a:rPr lang="en-US" dirty="0">
                <a:latin typeface="Courier New" panose="02070309020205020404" pitchFamily="49" charset="0"/>
                <a:cs typeface="Courier New" panose="02070309020205020404" pitchFamily="49" charset="0"/>
              </a:rPr>
              <a:t> -c </a:t>
            </a:r>
            <a:r>
              <a:rPr lang="en-US" dirty="0" err="1">
                <a:latin typeface="Courier New" panose="02070309020205020404" pitchFamily="49" charset="0"/>
                <a:cs typeface="Courier New" panose="02070309020205020404" pitchFamily="49" charset="0"/>
              </a:rPr>
              <a:t>conda</a:t>
            </a:r>
            <a:r>
              <a:rPr lang="en-US" dirty="0">
                <a:latin typeface="Courier New" panose="02070309020205020404" pitchFamily="49" charset="0"/>
                <a:cs typeface="Courier New" panose="02070309020205020404" pitchFamily="49" charset="0"/>
              </a:rPr>
              <a:t>-forge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latin typeface="Courier New" panose="02070309020205020404" pitchFamily="49" charset="0"/>
                <a:cs typeface="Courier New" panose="02070309020205020404" pitchFamily="49" charset="0"/>
              </a:rPr>
              <a:t>apptainer</a:t>
            </a:r>
            <a:r>
              <a:rPr lang="en-US" dirty="0">
                <a:latin typeface="Courier New" panose="02070309020205020404" pitchFamily="49" charset="0"/>
                <a:cs typeface="Courier New" panose="02070309020205020404" pitchFamily="49" charset="0"/>
              </a:rPr>
              <a:t> exec --</a:t>
            </a:r>
            <a:r>
              <a:rPr lang="en-US" dirty="0" err="1">
                <a:latin typeface="Courier New" panose="02070309020205020404" pitchFamily="49" charset="0"/>
                <a:cs typeface="Courier New" panose="02070309020205020404" pitchFamily="49" charset="0"/>
              </a:rPr>
              <a:t>nv</a:t>
            </a:r>
            <a:r>
              <a:rPr lang="en-US" dirty="0">
                <a:latin typeface="Courier New" panose="02070309020205020404" pitchFamily="49" charset="0"/>
                <a:cs typeface="Courier New" panose="02070309020205020404" pitchFamily="49" charset="0"/>
              </a:rPr>
              <a:t> $CONTAINERDIR/tensorflow-2.13.0.sif python </a:t>
            </a:r>
            <a:r>
              <a:rPr lang="en-US" dirty="0" err="1">
                <a:latin typeface="Courier New" panose="02070309020205020404" pitchFamily="49" charset="0"/>
                <a:cs typeface="Courier New" panose="02070309020205020404" pitchFamily="49" charset="0"/>
              </a:rPr>
              <a:t>mycode.py</a:t>
            </a:r>
            <a:endParaRPr lang="en-US" dirty="0">
              <a:latin typeface="Courier New" panose="02070309020205020404" pitchFamily="49" charset="0"/>
              <a:cs typeface="Courier New" panose="020703090202050204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cs typeface="Courier New" panose="02070309020205020404" pitchFamily="49" charset="0"/>
              </a:rPr>
              <a:t>https://</a:t>
            </a:r>
            <a:r>
              <a:rPr lang="en-US" dirty="0" err="1">
                <a:cs typeface="Courier New" panose="02070309020205020404" pitchFamily="49" charset="0"/>
              </a:rPr>
              <a:t>www.tensorflow.org</a:t>
            </a:r>
            <a:r>
              <a:rPr lang="en-US" dirty="0">
                <a:cs typeface="Courier New" panose="02070309020205020404" pitchFamily="49" charset="0"/>
              </a:rPr>
              <a:t>/install/source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Courier New" panose="02070309020205020404" pitchFamily="49" charset="0"/>
              <a:cs typeface="Courier New" panose="020703090202050204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Courier New" panose="02070309020205020404" pitchFamily="49" charset="0"/>
              <a:cs typeface="Courier New" panose="020703090202050204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61</a:t>
            </a:fld>
            <a:endParaRPr lang="en-US"/>
          </a:p>
        </p:txBody>
      </p:sp>
    </p:spTree>
    <p:extLst>
      <p:ext uri="{BB962C8B-B14F-4D97-AF65-F5344CB8AC3E}">
        <p14:creationId xmlns:p14="http://schemas.microsoft.com/office/powerpoint/2010/main" val="222114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6</a:t>
            </a:fld>
            <a:endParaRPr lang="en-US"/>
          </a:p>
        </p:txBody>
      </p:sp>
    </p:spTree>
    <p:extLst>
      <p:ext uri="{BB962C8B-B14F-4D97-AF65-F5344CB8AC3E}">
        <p14:creationId xmlns:p14="http://schemas.microsoft.com/office/powerpoint/2010/main" val="2634068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62</a:t>
            </a:fld>
            <a:endParaRPr lang="en-US"/>
          </a:p>
        </p:txBody>
      </p:sp>
    </p:spTree>
    <p:extLst>
      <p:ext uri="{BB962C8B-B14F-4D97-AF65-F5344CB8AC3E}">
        <p14:creationId xmlns:p14="http://schemas.microsoft.com/office/powerpoint/2010/main" val="4048501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 excellent starting point for profiling any Python script is </a:t>
            </a:r>
            <a:r>
              <a:rPr lang="en-US" dirty="0">
                <a:hlinkClick r:id="rId3"/>
              </a:rPr>
              <a:t>line_profiler</a:t>
            </a:r>
            <a:r>
              <a:rPr lang="en-US" dirty="0"/>
              <a:t>. This will provide high-level profiling data such as the amount of time spent on each line of your script.</a:t>
            </a:r>
          </a:p>
          <a:p>
            <a:pPr marL="171450" indent="-171450">
              <a:buFont typeface="Arial" panose="020B0604020202020204" pitchFamily="34" charset="0"/>
              <a:buChar char="•"/>
            </a:pPr>
            <a:r>
              <a:rPr lang="en-US" dirty="0"/>
              <a:t>https://</a:t>
            </a:r>
            <a:r>
              <a:rPr lang="en-US" dirty="0" err="1"/>
              <a:t>www.tensorflow.org</a:t>
            </a:r>
            <a:r>
              <a:rPr lang="en-US" dirty="0"/>
              <a:t>/</a:t>
            </a:r>
            <a:r>
              <a:rPr lang="en-US" dirty="0" err="1"/>
              <a:t>tensorboard</a:t>
            </a:r>
            <a:r>
              <a:rPr lang="en-US" dirty="0"/>
              <a:t>/</a:t>
            </a:r>
            <a:r>
              <a:rPr lang="en-US" dirty="0" err="1"/>
              <a:t>tensorboard_profiling_keras</a:t>
            </a:r>
            <a:endParaRPr lang="en-US" dirty="0"/>
          </a:p>
          <a:p>
            <a:pPr marL="171450" indent="-171450">
              <a:buFont typeface="Arial" panose="020B0604020202020204" pitchFamily="34" charset="0"/>
              <a:buChar char="•"/>
            </a:pPr>
            <a:r>
              <a:rPr lang="en-US" dirty="0"/>
              <a:t>Performance tuning presentation: https://tigress-</a:t>
            </a:r>
            <a:r>
              <a:rPr lang="en-US" dirty="0" err="1"/>
              <a:t>web.princeton.edu</a:t>
            </a:r>
            <a:r>
              <a:rPr lang="en-US" dirty="0"/>
              <a:t>/~jdh4/TensorflowPerformanceOptimization_GTC2021.pdf</a:t>
            </a:r>
          </a:p>
          <a:p>
            <a:pPr marL="171450" indent="-171450">
              <a:buFont typeface="Arial" panose="020B0604020202020204" pitchFamily="34" charset="0"/>
              <a:buChar char="•"/>
            </a:pPr>
            <a:r>
              <a:rPr lang="en-US" b="1" dirty="0" err="1"/>
              <a:t>TensorRT</a:t>
            </a:r>
            <a:r>
              <a:rPr lang="en-US" dirty="0"/>
              <a:t>: an SDK for high-performance deep learning inference. You can either use the </a:t>
            </a:r>
            <a:r>
              <a:rPr lang="en-US" dirty="0">
                <a:hlinkClick r:id="rId4"/>
              </a:rPr>
              <a:t>container(Link is external)</a:t>
            </a:r>
            <a:r>
              <a:rPr lang="en-US" dirty="0"/>
              <a:t> from NVIDIA with </a:t>
            </a:r>
            <a:r>
              <a:rPr lang="en-US" dirty="0">
                <a:hlinkClick r:id="rId5"/>
              </a:rPr>
              <a:t>Singularity</a:t>
            </a:r>
            <a:r>
              <a:rPr lang="en-US" dirty="0"/>
              <a:t> or build from source as described below.</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63</a:t>
            </a:fld>
            <a:endParaRPr lang="en-US"/>
          </a:p>
        </p:txBody>
      </p:sp>
    </p:spTree>
    <p:extLst>
      <p:ext uri="{BB962C8B-B14F-4D97-AF65-F5344CB8AC3E}">
        <p14:creationId xmlns:p14="http://schemas.microsoft.com/office/powerpoint/2010/main" val="1668853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latin typeface="Courier New" panose="02070309020205020404" pitchFamily="49" charset="0"/>
                <a:cs typeface="Courier New" panose="02070309020205020404" pitchFamily="49" charset="0"/>
              </a:rPr>
              <a:t>conda</a:t>
            </a:r>
            <a:r>
              <a:rPr lang="en-US" sz="1200" dirty="0">
                <a:latin typeface="Courier New" panose="02070309020205020404" pitchFamily="49" charset="0"/>
                <a:cs typeface="Courier New" panose="02070309020205020404" pitchFamily="49" charset="0"/>
              </a:rPr>
              <a:t> create --name torch-env </a:t>
            </a:r>
            <a:r>
              <a:rPr lang="en-US" sz="1200" dirty="0" err="1">
                <a:latin typeface="Courier New" panose="02070309020205020404" pitchFamily="49" charset="0"/>
                <a:cs typeface="Courier New" panose="02070309020205020404" pitchFamily="49" charset="0"/>
              </a:rPr>
              <a:t>pytorch</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torchvision</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pytorch-cuda</a:t>
            </a:r>
            <a:r>
              <a:rPr lang="en-US" sz="1200" dirty="0">
                <a:latin typeface="Courier New" panose="02070309020205020404" pitchFamily="49" charset="0"/>
                <a:cs typeface="Courier New" panose="02070309020205020404" pitchFamily="49" charset="0"/>
              </a:rPr>
              <a:t>=12.1 -c </a:t>
            </a:r>
            <a:r>
              <a:rPr lang="en-US" sz="1200" dirty="0" err="1">
                <a:latin typeface="Courier New" panose="02070309020205020404" pitchFamily="49" charset="0"/>
                <a:cs typeface="Courier New" panose="02070309020205020404" pitchFamily="49" charset="0"/>
              </a:rPr>
              <a:t>pytorch</a:t>
            </a:r>
            <a:r>
              <a:rPr lang="en-US" sz="1200" dirty="0">
                <a:latin typeface="Courier New" panose="02070309020205020404" pitchFamily="49" charset="0"/>
                <a:cs typeface="Courier New" panose="02070309020205020404" pitchFamily="49" charset="0"/>
              </a:rPr>
              <a:t> –c </a:t>
            </a:r>
            <a:r>
              <a:rPr lang="en-US" sz="1200" dirty="0" err="1">
                <a:latin typeface="Courier New" panose="02070309020205020404" pitchFamily="49" charset="0"/>
                <a:cs typeface="Courier New" panose="02070309020205020404" pitchFamily="49" charset="0"/>
              </a:rPr>
              <a:t>nvidia</a:t>
            </a:r>
            <a:endParaRPr lang="en-US" sz="1200" dirty="0">
              <a:latin typeface="Courier New" panose="02070309020205020404" pitchFamily="49" charset="0"/>
              <a:cs typeface="Courier New" panose="020703090202050204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Courier New" panose="02070309020205020404" pitchFamily="49" charset="0"/>
                <a:cs typeface="Courier New" panose="02070309020205020404" pitchFamily="49" charset="0"/>
              </a:rPr>
              <a:t>https://</a:t>
            </a:r>
            <a:r>
              <a:rPr lang="en-US" sz="1200" dirty="0" err="1">
                <a:latin typeface="Courier New" panose="02070309020205020404" pitchFamily="49" charset="0"/>
                <a:cs typeface="Courier New" panose="02070309020205020404" pitchFamily="49" charset="0"/>
              </a:rPr>
              <a:t>github.com</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pytorch</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pytorch#from-source</a:t>
            </a:r>
            <a:endParaRPr lang="en-US" sz="1200" dirty="0">
              <a:latin typeface="Courier New" panose="02070309020205020404" pitchFamily="49" charset="0"/>
              <a:cs typeface="Courier New" panose="020703090202050204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t>
            </a:r>
            <a:r>
              <a:rPr lang="en-US" sz="1200" dirty="0" err="1"/>
              <a:t>nvprof</a:t>
            </a:r>
            <a:r>
              <a:rPr lang="en-US" sz="1200" dirty="0"/>
              <a:t> python </a:t>
            </a:r>
            <a:r>
              <a:rPr lang="en-US" sz="1200" dirty="0" err="1"/>
              <a:t>mnist_classify.py</a:t>
            </a:r>
            <a:r>
              <a:rPr lang="en-US" sz="1200" dirty="0"/>
              <a:t> --epochs=3</a:t>
            </a:r>
          </a:p>
          <a:p>
            <a:endParaRPr lang="en-US" dirty="0"/>
          </a:p>
          <a:p>
            <a:r>
              <a:rPr lang="en-US" dirty="0"/>
              <a:t>Automatic Mixed Precision: https://</a:t>
            </a:r>
            <a:r>
              <a:rPr lang="en-US" dirty="0" err="1"/>
              <a:t>pytorch.org</a:t>
            </a:r>
            <a:r>
              <a:rPr lang="en-US" dirty="0"/>
              <a:t>/docs/stable/</a:t>
            </a:r>
            <a:r>
              <a:rPr lang="en-US" dirty="0" err="1"/>
              <a:t>amp.html</a:t>
            </a:r>
            <a:endParaRPr lang="en-US" dirty="0"/>
          </a:p>
          <a:p>
            <a:r>
              <a:rPr lang="en-US" dirty="0"/>
              <a:t>Performance Tuning Guide: https://</a:t>
            </a:r>
            <a:r>
              <a:rPr lang="en-US" dirty="0" err="1"/>
              <a:t>pytorch.org</a:t>
            </a:r>
            <a:r>
              <a:rPr lang="en-US" dirty="0"/>
              <a:t>/tutorials/recipes/recipes/</a:t>
            </a:r>
            <a:r>
              <a:rPr lang="en-US" dirty="0" err="1"/>
              <a:t>tuning_guide.html</a:t>
            </a:r>
            <a:endParaRPr lang="en-US" dirty="0"/>
          </a:p>
          <a:p>
            <a:r>
              <a:rPr lang="en-US" dirty="0" err="1"/>
              <a:t>pytorch</a:t>
            </a:r>
            <a:r>
              <a:rPr lang="en-US" dirty="0"/>
              <a:t> performance tuning: </a:t>
            </a:r>
            <a:r>
              <a:rPr lang="en-US" sz="1200" dirty="0"/>
              <a:t>https://tigress-</a:t>
            </a:r>
            <a:r>
              <a:rPr lang="en-US" sz="1200" dirty="0" err="1"/>
              <a:t>web.princeton.edu</a:t>
            </a:r>
            <a:r>
              <a:rPr lang="en-US" sz="1200" dirty="0"/>
              <a:t>/~jdh4/PyTorchPerformanceTuningGuide_GTC2021.pdf</a:t>
            </a:r>
            <a:endParaRPr lang="en-US" dirty="0"/>
          </a:p>
          <a:p>
            <a:r>
              <a:rPr lang="en-US" dirty="0"/>
              <a:t>Writing a custom </a:t>
            </a:r>
            <a:r>
              <a:rPr lang="en-US" dirty="0" err="1"/>
              <a:t>dataloader</a:t>
            </a:r>
            <a:r>
              <a:rPr lang="en-US" dirty="0"/>
              <a:t>: https://</a:t>
            </a:r>
            <a:r>
              <a:rPr lang="en-US" dirty="0" err="1"/>
              <a:t>www.youtube.com</a:t>
            </a:r>
            <a:r>
              <a:rPr lang="en-US" dirty="0"/>
              <a:t>/</a:t>
            </a:r>
            <a:r>
              <a:rPr lang="en-US" dirty="0" err="1"/>
              <a:t>watch?v</a:t>
            </a:r>
            <a:r>
              <a:rPr lang="en-US" dirty="0"/>
              <a:t>=PXOzkkB5eH0</a:t>
            </a:r>
          </a:p>
          <a:p>
            <a:r>
              <a:rPr lang="en-US" dirty="0"/>
              <a:t>External datal loading libraries: https://</a:t>
            </a:r>
            <a:r>
              <a:rPr lang="en-US" dirty="0" err="1"/>
              <a:t>github.com</a:t>
            </a:r>
            <a:r>
              <a:rPr lang="en-US" dirty="0"/>
              <a:t>/</a:t>
            </a:r>
            <a:r>
              <a:rPr lang="en-US" dirty="0" err="1"/>
              <a:t>libffcv</a:t>
            </a:r>
            <a:r>
              <a:rPr lang="en-US" dirty="0"/>
              <a:t>/</a:t>
            </a:r>
            <a:r>
              <a:rPr lang="en-US" dirty="0" err="1"/>
              <a:t>ffcv</a:t>
            </a:r>
            <a:r>
              <a:rPr lang="en-US" dirty="0"/>
              <a:t> , https://</a:t>
            </a:r>
            <a:r>
              <a:rPr lang="en-US" dirty="0" err="1"/>
              <a:t>developer.nvidia.com</a:t>
            </a:r>
            <a:r>
              <a:rPr lang="en-US" dirty="0"/>
              <a:t>/</a:t>
            </a:r>
            <a:r>
              <a:rPr lang="en-US" dirty="0" err="1"/>
              <a:t>dali</a:t>
            </a:r>
            <a:endParaRPr lang="en-US" dirty="0"/>
          </a:p>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69</a:t>
            </a:fld>
            <a:endParaRPr lang="en-US"/>
          </a:p>
        </p:txBody>
      </p:sp>
    </p:spTree>
    <p:extLst>
      <p:ext uri="{BB962C8B-B14F-4D97-AF65-F5344CB8AC3E}">
        <p14:creationId xmlns:p14="http://schemas.microsoft.com/office/powerpoint/2010/main" val="1606425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However, if you are effectively using the GPU then you may consider running on multiple GPUs. For more, see how to conduct a scaling analysis.</a:t>
            </a:r>
          </a:p>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76</a:t>
            </a:fld>
            <a:endParaRPr lang="en-US"/>
          </a:p>
        </p:txBody>
      </p:sp>
    </p:spTree>
    <p:extLst>
      <p:ext uri="{BB962C8B-B14F-4D97-AF65-F5344CB8AC3E}">
        <p14:creationId xmlns:p14="http://schemas.microsoft.com/office/powerpoint/2010/main" val="3044644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 to distribute computation across multiple devices:</a:t>
            </a:r>
          </a:p>
          <a:p>
            <a:r>
              <a:rPr lang="en-US" b="1" dirty="0"/>
              <a:t>Data parallelism:</a:t>
            </a:r>
            <a:r>
              <a:rPr lang="en-US" dirty="0"/>
              <a:t> single model gets replicated on multiple devices. Each processes different batches of data, then they merge their results. Exists many </a:t>
            </a:r>
            <a:r>
              <a:rPr lang="en-US" dirty="0" err="1"/>
              <a:t>variants,differ</a:t>
            </a:r>
            <a:r>
              <a:rPr lang="en-US" dirty="0"/>
              <a:t> in how the different model replicas merge results, in whether they stay in sync at every batch or whether they are more loosely coupled, etc. The single-program, multiple data (SPMD) paradigm is used. That is, the model is copied to each of the GPUs. The input data is divided between the GPUs evenly. After the gradients have been computed they are averaged across all the GPUs. This is done in a way that all replicas have numerically identical values for the average gradients. The weights are then updated and once again they are identical by construction. The process then repeats with new mini-batches sent to the GPUs. https://</a:t>
            </a:r>
            <a:r>
              <a:rPr lang="en-US" dirty="0" err="1"/>
              <a:t>www.telesens.co</a:t>
            </a:r>
            <a:r>
              <a:rPr lang="en-US" dirty="0"/>
              <a:t>/wp-content/uploads/2019/04/img_5ca570946ee1c.png</a:t>
            </a:r>
          </a:p>
          <a:p>
            <a:r>
              <a:rPr lang="en-US" b="1" dirty="0"/>
              <a:t>Model parallelism: D</a:t>
            </a:r>
            <a:r>
              <a:rPr lang="en-US" dirty="0"/>
              <a:t>ifferent parts of a single model run on different devices, processing a single batch of data together. This works best with models that have a naturally-parallel architecture, such as models that feature multiple branches.</a:t>
            </a:r>
          </a:p>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77</a:t>
            </a:fld>
            <a:endParaRPr lang="en-US"/>
          </a:p>
        </p:txBody>
      </p:sp>
    </p:spTree>
    <p:extLst>
      <p:ext uri="{BB962C8B-B14F-4D97-AF65-F5344CB8AC3E}">
        <p14:creationId xmlns:p14="http://schemas.microsoft.com/office/powerpoint/2010/main" val="3537856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guide focuses on data parallelism, in particular </a:t>
            </a:r>
            <a:r>
              <a:rPr lang="en-US" b="1" dirty="0"/>
              <a:t>synchronous data parallelism</a:t>
            </a:r>
            <a:r>
              <a:rPr lang="en-US" dirty="0"/>
              <a:t>, where the different replicas of the model stay in sync after each batch they process. Synchronicity keeps the model convergence behavior identical to what you would see for single-device training.</a:t>
            </a:r>
          </a:p>
        </p:txBody>
      </p:sp>
      <p:sp>
        <p:nvSpPr>
          <p:cNvPr id="4" name="Slide Number Placeholder 3"/>
          <p:cNvSpPr>
            <a:spLocks noGrp="1"/>
          </p:cNvSpPr>
          <p:nvPr>
            <p:ph type="sldNum" sz="quarter" idx="5"/>
          </p:nvPr>
        </p:nvSpPr>
        <p:spPr/>
        <p:txBody>
          <a:bodyPr/>
          <a:lstStyle/>
          <a:p>
            <a:fld id="{7D7A3018-57DA-FB4C-8D47-8E9E06D568C8}" type="slidenum">
              <a:rPr lang="en-US" smtClean="0"/>
              <a:t>81</a:t>
            </a:fld>
            <a:endParaRPr lang="en-US"/>
          </a:p>
        </p:txBody>
      </p:sp>
    </p:spTree>
    <p:extLst>
      <p:ext uri="{BB962C8B-B14F-4D97-AF65-F5344CB8AC3E}">
        <p14:creationId xmlns:p14="http://schemas.microsoft.com/office/powerpoint/2010/main" val="682956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TensorFlow will run GPU-enabled operations on the GPU by default. However, if you request more than one GPU in your </a:t>
            </a:r>
            <a:r>
              <a:rPr lang="en-US" dirty="0" err="1"/>
              <a:t>Slurm</a:t>
            </a:r>
            <a:r>
              <a:rPr lang="en-US" dirty="0"/>
              <a:t> script then TensorFlow will use one GPU and ignore the others unless you explicitly make the appropriate changes to your TensorFlow script</a:t>
            </a:r>
          </a:p>
        </p:txBody>
      </p:sp>
      <p:sp>
        <p:nvSpPr>
          <p:cNvPr id="4" name="Slide Number Placeholder 3"/>
          <p:cNvSpPr>
            <a:spLocks noGrp="1"/>
          </p:cNvSpPr>
          <p:nvPr>
            <p:ph type="sldNum" sz="quarter" idx="5"/>
          </p:nvPr>
        </p:nvSpPr>
        <p:spPr/>
        <p:txBody>
          <a:bodyPr/>
          <a:lstStyle/>
          <a:p>
            <a:fld id="{7D7A3018-57DA-FB4C-8D47-8E9E06D568C8}" type="slidenum">
              <a:rPr lang="en-US" smtClean="0"/>
              <a:t>82</a:t>
            </a:fld>
            <a:endParaRPr lang="en-US"/>
          </a:p>
        </p:txBody>
      </p:sp>
    </p:spTree>
    <p:extLst>
      <p:ext uri="{BB962C8B-B14F-4D97-AF65-F5344CB8AC3E}">
        <p14:creationId xmlns:p14="http://schemas.microsoft.com/office/powerpoint/2010/main" val="3396269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the process of synchronously updating the weights of the model replicas is handled at the level of each individual weight variable. This is done through a </a:t>
            </a:r>
            <a:r>
              <a:rPr lang="en-US" b="1" dirty="0"/>
              <a:t>mirrored variable</a:t>
            </a:r>
            <a:r>
              <a:rPr lang="en-US" dirty="0"/>
              <a:t> object.</a:t>
            </a:r>
          </a:p>
        </p:txBody>
      </p:sp>
      <p:sp>
        <p:nvSpPr>
          <p:cNvPr id="4" name="Slide Number Placeholder 3"/>
          <p:cNvSpPr>
            <a:spLocks noGrp="1"/>
          </p:cNvSpPr>
          <p:nvPr>
            <p:ph type="sldNum" sz="quarter" idx="5"/>
          </p:nvPr>
        </p:nvSpPr>
        <p:spPr/>
        <p:txBody>
          <a:bodyPr/>
          <a:lstStyle/>
          <a:p>
            <a:fld id="{7D7A3018-57DA-FB4C-8D47-8E9E06D568C8}" type="slidenum">
              <a:rPr lang="en-US" smtClean="0"/>
              <a:t>83</a:t>
            </a:fld>
            <a:endParaRPr lang="en-US"/>
          </a:p>
        </p:txBody>
      </p:sp>
    </p:spTree>
    <p:extLst>
      <p:ext uri="{BB962C8B-B14F-4D97-AF65-F5344CB8AC3E}">
        <p14:creationId xmlns:p14="http://schemas.microsoft.com/office/powerpoint/2010/main" val="4215715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84</a:t>
            </a:fld>
            <a:endParaRPr lang="en-US"/>
          </a:p>
        </p:txBody>
      </p:sp>
    </p:spTree>
    <p:extLst>
      <p:ext uri="{BB962C8B-B14F-4D97-AF65-F5344CB8AC3E}">
        <p14:creationId xmlns:p14="http://schemas.microsoft.com/office/powerpoint/2010/main" val="1600653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a:t>
            </a:r>
            <a:r>
              <a:rPr lang="en-US" dirty="0" err="1"/>
              <a:t>pytorch.org</a:t>
            </a:r>
            <a:r>
              <a:rPr lang="en-US" dirty="0"/>
              <a:t>/tutorials/intermediate/</a:t>
            </a:r>
            <a:r>
              <a:rPr lang="en-US" dirty="0" err="1"/>
              <a:t>ddp_tutorial.html</a:t>
            </a:r>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86</a:t>
            </a:fld>
            <a:endParaRPr lang="en-US"/>
          </a:p>
        </p:txBody>
      </p:sp>
    </p:spTree>
    <p:extLst>
      <p:ext uri="{BB962C8B-B14F-4D97-AF65-F5344CB8AC3E}">
        <p14:creationId xmlns:p14="http://schemas.microsoft.com/office/powerpoint/2010/main" val="2072129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C14288-345A-4CB4-AA4A-CB11850E0840}" type="slidenum">
              <a:rPr lang="en-US" smtClean="0"/>
              <a:t>9</a:t>
            </a:fld>
            <a:endParaRPr lang="en-US"/>
          </a:p>
        </p:txBody>
      </p:sp>
    </p:spTree>
    <p:extLst>
      <p:ext uri="{BB962C8B-B14F-4D97-AF65-F5344CB8AC3E}">
        <p14:creationId xmlns:p14="http://schemas.microsoft.com/office/powerpoint/2010/main" val="165959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 not use </a:t>
            </a:r>
            <a:r>
              <a:rPr lang="en-US" dirty="0" err="1"/>
              <a:t>DataParallel</a:t>
            </a:r>
            <a:r>
              <a:rPr lang="en-US" dirty="0"/>
              <a:t> (increased overhead, runs on threads) in PyTorch for anything since it gives poor performance relative to </a:t>
            </a:r>
            <a:r>
              <a:rPr lang="en-US" dirty="0" err="1"/>
              <a:t>DistributedDataParallel</a:t>
            </a:r>
            <a:r>
              <a:rPr lang="en-US" dirty="0"/>
              <a:t> (runs on processes).</a:t>
            </a:r>
          </a:p>
          <a:p>
            <a:pPr marL="171450" indent="-171450">
              <a:buFont typeface="Arial" panose="020B0604020202020204" pitchFamily="34" charset="0"/>
              <a:buChar char="•"/>
            </a:pPr>
            <a:r>
              <a:rPr lang="en-US" dirty="0"/>
              <a:t>model parallel: https://</a:t>
            </a:r>
            <a:r>
              <a:rPr lang="en-US" dirty="0" err="1"/>
              <a:t>pytorch.org</a:t>
            </a:r>
            <a:r>
              <a:rPr lang="en-US" dirty="0"/>
              <a:t>/tutorials/intermediate/</a:t>
            </a:r>
            <a:r>
              <a:rPr lang="en-US" dirty="0" err="1"/>
              <a:t>model_parallel_tutorial.html</a:t>
            </a:r>
            <a:endParaRPr lang="en-US" dirty="0"/>
          </a:p>
          <a:p>
            <a:pPr marL="171450" indent="-171450">
              <a:buFont typeface="Arial" panose="020B0604020202020204" pitchFamily="34" charset="0"/>
              <a:buChar char="•"/>
            </a:pPr>
            <a:r>
              <a:rPr lang="en-US" dirty="0"/>
              <a:t>https://</a:t>
            </a:r>
            <a:r>
              <a:rPr lang="en-US" dirty="0" err="1"/>
              <a:t>www.youtube.com</a:t>
            </a:r>
            <a:r>
              <a:rPr lang="en-US" dirty="0"/>
              <a:t>/</a:t>
            </a:r>
            <a:r>
              <a:rPr lang="en-US" dirty="0" err="1"/>
              <a:t>watch?v</a:t>
            </a:r>
            <a:r>
              <a:rPr lang="en-US" dirty="0"/>
              <a:t>=TibQO_xv1zc</a:t>
            </a:r>
          </a:p>
          <a:p>
            <a:pPr marL="171450" indent="-171450">
              <a:buFont typeface="Arial" panose="020B0604020202020204" pitchFamily="34" charset="0"/>
              <a:buChar char="•"/>
            </a:pPr>
            <a:r>
              <a:rPr lang="en-US" dirty="0"/>
              <a:t>Distributed Data Parallel video in </a:t>
            </a:r>
            <a:r>
              <a:rPr lang="en-US" dirty="0" err="1"/>
              <a:t>pytorch</a:t>
            </a:r>
            <a:endParaRPr lang="en-US" dirty="0"/>
          </a:p>
          <a:p>
            <a:pPr marL="171450" indent="-171450">
              <a:buFont typeface="Arial" panose="020B0604020202020204" pitchFamily="34" charset="0"/>
              <a:buChar char="•"/>
            </a:pPr>
            <a:r>
              <a:rPr lang="en-US" dirty="0"/>
              <a:t>DDP is only applied when training, no effect during validation or evaluation</a:t>
            </a:r>
          </a:p>
          <a:p>
            <a:pPr marL="171450" indent="-171450">
              <a:buFont typeface="Arial" panose="020B0604020202020204" pitchFamily="34" charset="0"/>
              <a:buChar char="•"/>
            </a:pPr>
            <a:r>
              <a:rPr lang="en-US" dirty="0" err="1"/>
              <a:t>DataParallel</a:t>
            </a:r>
            <a:r>
              <a:rPr lang="en-US" dirty="0"/>
              <a:t> is very easy to use and handles everything for you, but not optimized</a:t>
            </a:r>
          </a:p>
          <a:p>
            <a:pPr marL="171450" indent="-171450">
              <a:buFont typeface="Arial" panose="020B0604020202020204" pitchFamily="34" charset="0"/>
              <a:buChar char="•"/>
            </a:pPr>
            <a:r>
              <a:rPr lang="en-US" dirty="0"/>
              <a:t>DDP involves more coding and adjustments, but more code optimized and hence significant speedup, more salable to multiple machines and flexible</a:t>
            </a:r>
          </a:p>
        </p:txBody>
      </p:sp>
      <p:sp>
        <p:nvSpPr>
          <p:cNvPr id="4" name="Slide Number Placeholder 3"/>
          <p:cNvSpPr>
            <a:spLocks noGrp="1"/>
          </p:cNvSpPr>
          <p:nvPr>
            <p:ph type="sldNum" sz="quarter" idx="5"/>
          </p:nvPr>
        </p:nvSpPr>
        <p:spPr/>
        <p:txBody>
          <a:bodyPr/>
          <a:lstStyle/>
          <a:p>
            <a:fld id="{7D7A3018-57DA-FB4C-8D47-8E9E06D568C8}" type="slidenum">
              <a:rPr lang="en-US" smtClean="0"/>
              <a:t>87</a:t>
            </a:fld>
            <a:endParaRPr lang="en-US"/>
          </a:p>
        </p:txBody>
      </p:sp>
    </p:spTree>
    <p:extLst>
      <p:ext uri="{BB962C8B-B14F-4D97-AF65-F5344CB8AC3E}">
        <p14:creationId xmlns:p14="http://schemas.microsoft.com/office/powerpoint/2010/main" val="1618717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88</a:t>
            </a:fld>
            <a:endParaRPr lang="en-US"/>
          </a:p>
        </p:txBody>
      </p:sp>
    </p:spTree>
    <p:extLst>
      <p:ext uri="{BB962C8B-B14F-4D97-AF65-F5344CB8AC3E}">
        <p14:creationId xmlns:p14="http://schemas.microsoft.com/office/powerpoint/2010/main" val="3931309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a:t>
            </a:r>
            <a:r>
              <a:rPr lang="en-US" dirty="0" err="1"/>
              <a:t>pytorch.org</a:t>
            </a:r>
            <a:r>
              <a:rPr lang="en-US" dirty="0"/>
              <a:t>/tutorials/intermediate/</a:t>
            </a:r>
            <a:r>
              <a:rPr lang="en-US" dirty="0" err="1"/>
              <a:t>ddp_tutorial.html</a:t>
            </a:r>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90</a:t>
            </a:fld>
            <a:endParaRPr lang="en-US"/>
          </a:p>
        </p:txBody>
      </p:sp>
    </p:spTree>
    <p:extLst>
      <p:ext uri="{BB962C8B-B14F-4D97-AF65-F5344CB8AC3E}">
        <p14:creationId xmlns:p14="http://schemas.microsoft.com/office/powerpoint/2010/main" val="4154130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these changes have been made one can simply choose how many nodes or GPUs to use and Lightning will take care of the rest. One can also use different numerical precisions (fp16, bf16). There is </a:t>
            </a:r>
            <a:r>
              <a:rPr lang="en-US" dirty="0" err="1"/>
              <a:t>tensorboard</a:t>
            </a:r>
            <a:r>
              <a:rPr lang="en-US" dirty="0"/>
              <a:t> support and </a:t>
            </a:r>
            <a:r>
              <a:rPr lang="en-US" dirty="0">
                <a:hlinkClick r:id="rId3"/>
              </a:rPr>
              <a:t>model-parallel training</a:t>
            </a:r>
            <a:r>
              <a:rPr lang="en-US" dirty="0"/>
              <a:t>.</a:t>
            </a:r>
          </a:p>
        </p:txBody>
      </p:sp>
      <p:sp>
        <p:nvSpPr>
          <p:cNvPr id="4" name="Slide Number Placeholder 3"/>
          <p:cNvSpPr>
            <a:spLocks noGrp="1"/>
          </p:cNvSpPr>
          <p:nvPr>
            <p:ph type="sldNum" sz="quarter" idx="5"/>
          </p:nvPr>
        </p:nvSpPr>
        <p:spPr/>
        <p:txBody>
          <a:bodyPr/>
          <a:lstStyle/>
          <a:p>
            <a:fld id="{7D7A3018-57DA-FB4C-8D47-8E9E06D568C8}" type="slidenum">
              <a:rPr lang="en-US" smtClean="0"/>
              <a:t>91</a:t>
            </a:fld>
            <a:endParaRPr lang="en-US"/>
          </a:p>
        </p:txBody>
      </p:sp>
    </p:spTree>
    <p:extLst>
      <p:ext uri="{BB962C8B-B14F-4D97-AF65-F5344CB8AC3E}">
        <p14:creationId xmlns:p14="http://schemas.microsoft.com/office/powerpoint/2010/main" val="3773175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likely want the code loading data to look like this:</a:t>
            </a:r>
          </a:p>
          <a:p>
            <a:r>
              <a:rPr lang="en-US" dirty="0" err="1"/>
              <a:t>train_dataset</a:t>
            </a:r>
            <a:r>
              <a:rPr lang="en-US" dirty="0"/>
              <a:t> = datasets['train'].map(</a:t>
            </a:r>
            <a:r>
              <a:rPr lang="en-US" dirty="0" err="1"/>
              <a:t>preprocess_data</a:t>
            </a:r>
            <a:r>
              <a:rPr lang="en-US" dirty="0"/>
              <a:t>, </a:t>
            </a:r>
            <a:r>
              <a:rPr lang="en-US" dirty="0" err="1"/>
              <a:t>num_parallel_calls</a:t>
            </a:r>
            <a:r>
              <a:rPr lang="en-US" dirty="0"/>
              <a:t>=</a:t>
            </a:r>
            <a:r>
              <a:rPr lang="en-US" dirty="0" err="1"/>
              <a:t>tf.data.AUTOTUNE</a:t>
            </a:r>
            <a:r>
              <a:rPr lang="en-US" dirty="0"/>
              <a:t>) \ .cache() \ .shuffle(SHUFFLE_SIZE) \ .batch(BATCH_SIZE) \ .prefetch(</a:t>
            </a:r>
            <a:r>
              <a:rPr lang="en-US" dirty="0" err="1"/>
              <a:t>tf.data.AUTOTUNE</a:t>
            </a:r>
            <a:r>
              <a:rPr lang="en-US" dirty="0"/>
              <a:t>)</a:t>
            </a:r>
          </a:p>
        </p:txBody>
      </p:sp>
      <p:sp>
        <p:nvSpPr>
          <p:cNvPr id="4" name="Slide Number Placeholder 3"/>
          <p:cNvSpPr>
            <a:spLocks noGrp="1"/>
          </p:cNvSpPr>
          <p:nvPr>
            <p:ph type="sldNum" sz="quarter" idx="5"/>
          </p:nvPr>
        </p:nvSpPr>
        <p:spPr/>
        <p:txBody>
          <a:bodyPr/>
          <a:lstStyle/>
          <a:p>
            <a:fld id="{7D7A3018-57DA-FB4C-8D47-8E9E06D568C8}" type="slidenum">
              <a:rPr lang="en-US" smtClean="0"/>
              <a:t>93</a:t>
            </a:fld>
            <a:endParaRPr lang="en-US"/>
          </a:p>
        </p:txBody>
      </p:sp>
    </p:spTree>
    <p:extLst>
      <p:ext uri="{BB962C8B-B14F-4D97-AF65-F5344CB8AC3E}">
        <p14:creationId xmlns:p14="http://schemas.microsoft.com/office/powerpoint/2010/main" val="288206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17</a:t>
            </a:fld>
            <a:endParaRPr lang="en-US"/>
          </a:p>
        </p:txBody>
      </p:sp>
    </p:spTree>
    <p:extLst>
      <p:ext uri="{BB962C8B-B14F-4D97-AF65-F5344CB8AC3E}">
        <p14:creationId xmlns:p14="http://schemas.microsoft.com/office/powerpoint/2010/main" val="2497272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33</a:t>
            </a:fld>
            <a:endParaRPr lang="en-US"/>
          </a:p>
        </p:txBody>
      </p:sp>
    </p:spTree>
    <p:extLst>
      <p:ext uri="{BB962C8B-B14F-4D97-AF65-F5344CB8AC3E}">
        <p14:creationId xmlns:p14="http://schemas.microsoft.com/office/powerpoint/2010/main" val="1859623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34</a:t>
            </a:fld>
            <a:endParaRPr lang="en-US"/>
          </a:p>
        </p:txBody>
      </p:sp>
    </p:spTree>
    <p:extLst>
      <p:ext uri="{BB962C8B-B14F-4D97-AF65-F5344CB8AC3E}">
        <p14:creationId xmlns:p14="http://schemas.microsoft.com/office/powerpoint/2010/main" val="1211664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35</a:t>
            </a:fld>
            <a:endParaRPr lang="en-US"/>
          </a:p>
        </p:txBody>
      </p:sp>
    </p:spTree>
    <p:extLst>
      <p:ext uri="{BB962C8B-B14F-4D97-AF65-F5344CB8AC3E}">
        <p14:creationId xmlns:p14="http://schemas.microsoft.com/office/powerpoint/2010/main" val="1425295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7A3018-57DA-FB4C-8D47-8E9E06D568C8}" type="slidenum">
              <a:rPr lang="en-US" smtClean="0"/>
              <a:t>36</a:t>
            </a:fld>
            <a:endParaRPr lang="en-US"/>
          </a:p>
        </p:txBody>
      </p:sp>
    </p:spTree>
    <p:extLst>
      <p:ext uri="{BB962C8B-B14F-4D97-AF65-F5344CB8AC3E}">
        <p14:creationId xmlns:p14="http://schemas.microsoft.com/office/powerpoint/2010/main" val="2197183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851D83-B0EA-40B2-816A-311EECA8A849}" type="slidenum">
              <a:rPr lang="en-US" smtClean="0"/>
              <a:t>42</a:t>
            </a:fld>
            <a:endParaRPr lang="en-US"/>
          </a:p>
        </p:txBody>
      </p:sp>
    </p:spTree>
    <p:extLst>
      <p:ext uri="{BB962C8B-B14F-4D97-AF65-F5344CB8AC3E}">
        <p14:creationId xmlns:p14="http://schemas.microsoft.com/office/powerpoint/2010/main" val="187247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5"/>
          <p:cNvSpPr>
            <a:spLocks noGrp="1"/>
          </p:cNvSpPr>
          <p:nvPr>
            <p:ph type="body" sz="quarter" idx="10" hasCustomPrompt="1"/>
          </p:nvPr>
        </p:nvSpPr>
        <p:spPr>
          <a:xfrm>
            <a:off x="503936" y="2743518"/>
            <a:ext cx="11688064" cy="803723"/>
          </a:xfrm>
          <a:prstGeom prst="rect">
            <a:avLst/>
          </a:prstGeom>
        </p:spPr>
        <p:txBody>
          <a:bodyPr/>
          <a:lstStyle>
            <a:lvl1pPr marL="0" indent="0" algn="ctr">
              <a:buNone/>
              <a:defRPr sz="3600" b="1" i="0" u="heavy" cap="all" baseline="0">
                <a:solidFill>
                  <a:schemeClr val="bg1"/>
                </a:solidFill>
                <a:uFill>
                  <a:solidFill>
                    <a:srgbClr val="E47100"/>
                  </a:solidFill>
                </a:uFill>
                <a:latin typeface="ITC Franklin Gothic Std Heavy" charset="0"/>
                <a:ea typeface="ITC Franklin Gothic Std Heavy" charset="0"/>
                <a:cs typeface="ITC Franklin Gothic Std Heavy" charset="0"/>
              </a:defRPr>
            </a:lvl1pPr>
            <a:lvl2pPr marL="457200" indent="0">
              <a:buNone/>
              <a:defRPr b="1" i="0">
                <a:solidFill>
                  <a:schemeClr val="bg1"/>
                </a:solidFill>
                <a:latin typeface="ITC Franklin Gothic Std Heavy" charset="0"/>
                <a:ea typeface="ITC Franklin Gothic Std Heavy" charset="0"/>
                <a:cs typeface="ITC Franklin Gothic Std Heavy" charset="0"/>
              </a:defRPr>
            </a:lvl2pPr>
            <a:lvl3pPr marL="914400" indent="0">
              <a:buNone/>
              <a:defRPr b="1" i="0">
                <a:solidFill>
                  <a:schemeClr val="bg1"/>
                </a:solidFill>
                <a:latin typeface="ITC Franklin Gothic Std Heavy" charset="0"/>
                <a:ea typeface="ITC Franklin Gothic Std Heavy" charset="0"/>
                <a:cs typeface="ITC Franklin Gothic Std Heavy" charset="0"/>
              </a:defRPr>
            </a:lvl3pPr>
            <a:lvl4pPr marL="1371600" indent="0">
              <a:buNone/>
              <a:defRPr b="1" i="0">
                <a:solidFill>
                  <a:schemeClr val="bg1"/>
                </a:solidFill>
                <a:latin typeface="ITC Franklin Gothic Std Heavy" charset="0"/>
                <a:ea typeface="ITC Franklin Gothic Std Heavy" charset="0"/>
                <a:cs typeface="ITC Franklin Gothic Std Heavy" charset="0"/>
              </a:defRPr>
            </a:lvl4pPr>
            <a:lvl5pPr marL="1828800" indent="0">
              <a:buNone/>
              <a:defRPr b="1" i="0">
                <a:solidFill>
                  <a:schemeClr val="bg1"/>
                </a:solidFill>
                <a:latin typeface="ITC Franklin Gothic Std Heavy" charset="0"/>
                <a:ea typeface="ITC Franklin Gothic Std Heavy" charset="0"/>
                <a:cs typeface="ITC Franklin Gothic Std Heavy" charset="0"/>
              </a:defRPr>
            </a:lvl5pPr>
          </a:lstStyle>
          <a:p>
            <a:pPr lvl="0"/>
            <a:r>
              <a:rPr lang="en-US" dirty="0"/>
              <a:t>OPTIONAL PRESENTATION TITLE</a:t>
            </a:r>
          </a:p>
        </p:txBody>
      </p:sp>
      <p:sp>
        <p:nvSpPr>
          <p:cNvPr id="5" name="Text Placeholder 11"/>
          <p:cNvSpPr>
            <a:spLocks noGrp="1"/>
          </p:cNvSpPr>
          <p:nvPr>
            <p:ph type="body" sz="quarter" idx="11" hasCustomPrompt="1"/>
          </p:nvPr>
        </p:nvSpPr>
        <p:spPr>
          <a:xfrm>
            <a:off x="503768" y="3503865"/>
            <a:ext cx="11688189" cy="638525"/>
          </a:xfrm>
          <a:prstGeom prst="rect">
            <a:avLst/>
          </a:prstGeom>
        </p:spPr>
        <p:txBody>
          <a:bodyPr/>
          <a:lstStyle>
            <a:lvl1pPr marL="0" indent="0" algn="ctr">
              <a:buNone/>
              <a:defRPr sz="1400" b="1" i="0" cap="all" baseline="0">
                <a:solidFill>
                  <a:schemeClr val="bg1"/>
                </a:solidFill>
                <a:latin typeface="ITC Franklin Gothic Std Heavy" charset="0"/>
                <a:ea typeface="ITC Franklin Gothic Std Heavy" charset="0"/>
                <a:cs typeface="ITC Franklin Gothic Std Heavy" charset="0"/>
              </a:defRPr>
            </a:lvl1pPr>
          </a:lstStyle>
          <a:p>
            <a:r>
              <a:rPr lang="en-US" b="1" i="0" cap="all" dirty="0">
                <a:uFill>
                  <a:solidFill>
                    <a:srgbClr val="E47100"/>
                  </a:solidFill>
                </a:uFill>
                <a:latin typeface="ITC Franklin Gothic Std Heavy" charset="0"/>
                <a:ea typeface="ITC Franklin Gothic Std Heavy" charset="0"/>
                <a:cs typeface="ITC Franklin Gothic Std Heavy" charset="0"/>
              </a:rPr>
              <a:t> OPTIONAL AUTHOR NAME</a:t>
            </a:r>
          </a:p>
        </p:txBody>
      </p:sp>
    </p:spTree>
    <p:extLst>
      <p:ext uri="{BB962C8B-B14F-4D97-AF65-F5344CB8AC3E}">
        <p14:creationId xmlns:p14="http://schemas.microsoft.com/office/powerpoint/2010/main" val="99021168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BDC120-2DB6-45F0-874D-D43FFD5A86F3}" type="datetimeFigureOut">
              <a:rPr lang="en-US" smtClean="0"/>
              <a:t>7/26/24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95712533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BDC120-2DB6-45F0-874D-D43FFD5A86F3}" type="datetimeFigureOut">
              <a:rPr lang="en-US" smtClean="0"/>
              <a:t>7/26/24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22004531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DC120-2DB6-45F0-874D-D43FFD5A86F3}" type="datetimeFigureOut">
              <a:rPr lang="en-US" smtClean="0"/>
              <a:t>7/26/24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263633406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BDC120-2DB6-45F0-874D-D43FFD5A86F3}" type="datetimeFigureOut">
              <a:rPr lang="en-US" smtClean="0"/>
              <a:t>7/26/24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238479014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BDC120-2DB6-45F0-874D-D43FFD5A86F3}" type="datetimeFigureOut">
              <a:rPr lang="en-US" smtClean="0"/>
              <a:t>7/26/24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262480813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BDC120-2DB6-45F0-874D-D43FFD5A86F3}" type="datetimeFigureOut">
              <a:rPr lang="en-US" smtClean="0"/>
              <a:t>7/26/24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69440469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BDC120-2DB6-45F0-874D-D43FFD5A86F3}" type="datetimeFigureOut">
              <a:rPr lang="en-US" smtClean="0"/>
              <a:t>7/26/24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385495423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487681" y="3130917"/>
            <a:ext cx="11704320"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Heavy" charset="0"/>
                <a:ea typeface="ITC Franklin Gothic Std Heavy" charset="0"/>
                <a:cs typeface="ITC Franklin Gothic Std Heavy" charset="0"/>
              </a:defRPr>
            </a:lvl1pPr>
            <a:lvl2pPr marL="457200" indent="0" algn="ctr">
              <a:buNone/>
              <a:defRPr b="1" i="0">
                <a:solidFill>
                  <a:srgbClr val="222C4B"/>
                </a:solidFill>
                <a:latin typeface="ITC Franklin Gothic Std Heavy" charset="0"/>
                <a:ea typeface="ITC Franklin Gothic Std Heavy" charset="0"/>
                <a:cs typeface="ITC Franklin Gothic Std Heavy" charset="0"/>
              </a:defRPr>
            </a:lvl2pPr>
            <a:lvl3pPr marL="914400" indent="0" algn="ctr">
              <a:buNone/>
              <a:defRPr b="1" i="0">
                <a:solidFill>
                  <a:srgbClr val="222C4B"/>
                </a:solidFill>
                <a:latin typeface="ITC Franklin Gothic Std Heavy" charset="0"/>
                <a:ea typeface="ITC Franklin Gothic Std Heavy" charset="0"/>
                <a:cs typeface="ITC Franklin Gothic Std Heavy" charset="0"/>
              </a:defRPr>
            </a:lvl3pPr>
            <a:lvl4pPr marL="1371600" indent="0" algn="ctr">
              <a:buNone/>
              <a:defRPr b="1" i="0">
                <a:solidFill>
                  <a:srgbClr val="222C4B"/>
                </a:solidFill>
                <a:latin typeface="ITC Franklin Gothic Std Heavy" charset="0"/>
                <a:ea typeface="ITC Franklin Gothic Std Heavy" charset="0"/>
                <a:cs typeface="ITC Franklin Gothic Std Heavy" charset="0"/>
              </a:defRPr>
            </a:lvl4pPr>
            <a:lvl5pPr marL="1828800" indent="0" algn="ctr">
              <a:buNone/>
              <a:defRPr b="1" i="0">
                <a:solidFill>
                  <a:srgbClr val="222C4B"/>
                </a:solidFill>
                <a:latin typeface="ITC Franklin Gothic Std Heavy" charset="0"/>
                <a:ea typeface="ITC Franklin Gothic Std Heavy" charset="0"/>
                <a:cs typeface="ITC Franklin Gothic Std Heavy" charset="0"/>
              </a:defRPr>
            </a:lvl5pPr>
          </a:lstStyle>
          <a:p>
            <a:pPr lvl="0"/>
            <a:r>
              <a:rPr lang="en-US" dirty="0"/>
              <a:t>TITLE HERE</a:t>
            </a:r>
          </a:p>
        </p:txBody>
      </p:sp>
    </p:spTree>
    <p:extLst>
      <p:ext uri="{BB962C8B-B14F-4D97-AF65-F5344CB8AC3E}">
        <p14:creationId xmlns:p14="http://schemas.microsoft.com/office/powerpoint/2010/main" val="198467795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82CD-8495-6749-84DA-57271B720606}"/>
              </a:ext>
            </a:extLst>
          </p:cNvPr>
          <p:cNvSpPr>
            <a:spLocks noGrp="1"/>
          </p:cNvSpPr>
          <p:nvPr>
            <p:ph type="title"/>
          </p:nvPr>
        </p:nvSpPr>
        <p:spPr>
          <a:xfrm>
            <a:off x="1397620" y="365126"/>
            <a:ext cx="9604917" cy="1325563"/>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0177C8CF-A43C-9F4D-81FE-1B13F8C02910}"/>
              </a:ext>
            </a:extLst>
          </p:cNvPr>
          <p:cNvSpPr>
            <a:spLocks noGrp="1"/>
          </p:cNvSpPr>
          <p:nvPr>
            <p:ph sz="quarter" idx="10"/>
          </p:nvPr>
        </p:nvSpPr>
        <p:spPr>
          <a:xfrm>
            <a:off x="838200" y="1851026"/>
            <a:ext cx="10515600" cy="45497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538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12505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487681" y="3130917"/>
            <a:ext cx="11704320"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Heavy" charset="0"/>
                <a:ea typeface="ITC Franklin Gothic Std Heavy" charset="0"/>
                <a:cs typeface="ITC Franklin Gothic Std Heavy" charset="0"/>
              </a:defRPr>
            </a:lvl1pPr>
            <a:lvl2pPr marL="457200" indent="0" algn="ctr">
              <a:buNone/>
              <a:defRPr b="1" i="0">
                <a:solidFill>
                  <a:srgbClr val="222C4B"/>
                </a:solidFill>
                <a:latin typeface="ITC Franklin Gothic Std Heavy" charset="0"/>
                <a:ea typeface="ITC Franklin Gothic Std Heavy" charset="0"/>
                <a:cs typeface="ITC Franklin Gothic Std Heavy" charset="0"/>
              </a:defRPr>
            </a:lvl2pPr>
            <a:lvl3pPr marL="914400" indent="0" algn="ctr">
              <a:buNone/>
              <a:defRPr b="1" i="0">
                <a:solidFill>
                  <a:srgbClr val="222C4B"/>
                </a:solidFill>
                <a:latin typeface="ITC Franklin Gothic Std Heavy" charset="0"/>
                <a:ea typeface="ITC Franklin Gothic Std Heavy" charset="0"/>
                <a:cs typeface="ITC Franklin Gothic Std Heavy" charset="0"/>
              </a:defRPr>
            </a:lvl3pPr>
            <a:lvl4pPr marL="1371600" indent="0" algn="ctr">
              <a:buNone/>
              <a:defRPr b="1" i="0">
                <a:solidFill>
                  <a:srgbClr val="222C4B"/>
                </a:solidFill>
                <a:latin typeface="ITC Franklin Gothic Std Heavy" charset="0"/>
                <a:ea typeface="ITC Franklin Gothic Std Heavy" charset="0"/>
                <a:cs typeface="ITC Franklin Gothic Std Heavy" charset="0"/>
              </a:defRPr>
            </a:lvl4pPr>
            <a:lvl5pPr marL="1828800" indent="0" algn="ctr">
              <a:buNone/>
              <a:defRPr b="1" i="0">
                <a:solidFill>
                  <a:srgbClr val="222C4B"/>
                </a:solidFill>
                <a:latin typeface="ITC Franklin Gothic Std Heavy" charset="0"/>
                <a:ea typeface="ITC Franklin Gothic Std Heavy" charset="0"/>
                <a:cs typeface="ITC Franklin Gothic Std Heavy" charset="0"/>
              </a:defRPr>
            </a:lvl5pPr>
          </a:lstStyle>
          <a:p>
            <a:pPr lvl="0"/>
            <a:r>
              <a:rPr lang="en-US" dirty="0"/>
              <a:t>TITLE HERE</a:t>
            </a:r>
          </a:p>
        </p:txBody>
      </p:sp>
      <p:pic>
        <p:nvPicPr>
          <p:cNvPr id="4" name="Picture 2" descr="https://dl.boxcloud.com/api/2.0/internal_files/437370213502/versions/462603515465/representations/png_paged_2048x2048/content/1.png?access_token=1!VLU_a6SmhAhhP3FJY_ESkp2Z0Qto0Oh7mgfg-Mp7066cc95V116BIyKhFwJ0WiI9fv1dAxu9EXKpXK21_leK9vxFii_KQDTNYVrsVm38qgXZY5j2zrUeJH8lYqfW8J2csbmNm4Ewj8EsjnaQzV1uVMbqw-n4_wozYgSlH3USFm4w_9EepqS6i8b_4XKUiwwM6U1gCZme1gMHuHLNDClzzFpHVU9cUNxZBimC7fVd2WhggstiBV7l8wFIbtC0udBtwBJDg2u8wWgp8Mq8pmndfxMfMnMbvdVcbes-5CIqE8h8YgaKXa4KtqS9LY2l6WutNYOnvbOzTgHh9f7t1J4-DIpidufjXPowlhtylJQuOhWSkg-nCa7aH0YOQu0pXoO-Y4dYoLq7Ga8ohfL2q0dw2vukLYClwSNUF-_NtiGoRqhQTcEQlrWJKLdKl92hnT1c9Q9KifjAD0DlJZNJs5JzLYbu3T1QFIXk418r_Hkr4wwp5Gg4y5sFA6_d8qcMyO2EhNLKQB_WOSYjBEvTerG9fVAAQgVaNLpCDHseLVnPTRtaXYXzdRqZYa_T-UR_3K4C&amp;box_client_name=box-content-preview&amp;box_client_version=2.16.0"/>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4700"/>
          <a:stretch/>
        </p:blipFill>
        <p:spPr bwMode="auto">
          <a:xfrm>
            <a:off x="9417428" y="6164179"/>
            <a:ext cx="2749343"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52565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0"/>
        <p:cNvGrpSpPr/>
        <p:nvPr/>
      </p:nvGrpSpPr>
      <p:grpSpPr>
        <a:xfrm>
          <a:off x="0" y="0"/>
          <a:ext cx="0" cy="0"/>
          <a:chOff x="0" y="0"/>
          <a:chExt cx="0" cy="0"/>
        </a:xfrm>
      </p:grpSpPr>
      <p:sp>
        <p:nvSpPr>
          <p:cNvPr id="41" name="Shape 41"/>
          <p:cNvSpPr/>
          <p:nvPr/>
        </p:nvSpPr>
        <p:spPr>
          <a:xfrm>
            <a:off x="6096000" y="-32"/>
            <a:ext cx="6096000" cy="6857999"/>
          </a:xfrm>
          <a:prstGeom prst="rect">
            <a:avLst/>
          </a:prstGeom>
          <a:solidFill>
            <a:schemeClr val="lt2"/>
          </a:solidFill>
          <a:ln>
            <a:noFill/>
          </a:ln>
        </p:spPr>
        <p:txBody>
          <a:bodyPr lIns="91425" tIns="91425" rIns="91425" bIns="91425" anchor="ctr" anchorCtr="0">
            <a:noAutofit/>
          </a:bodyPr>
          <a:lstStyle/>
          <a:p>
            <a:pPr>
              <a:spcBef>
                <a:spcPts val="0"/>
              </a:spcBef>
              <a:buNone/>
            </a:pPr>
            <a:endParaRPr sz="1800"/>
          </a:p>
        </p:txBody>
      </p:sp>
      <p:sp>
        <p:nvSpPr>
          <p:cNvPr id="43" name="Shape 43"/>
          <p:cNvSpPr txBox="1">
            <a:spLocks noGrp="1"/>
          </p:cNvSpPr>
          <p:nvPr>
            <p:ph type="title"/>
          </p:nvPr>
        </p:nvSpPr>
        <p:spPr>
          <a:xfrm>
            <a:off x="354002" y="1239038"/>
            <a:ext cx="5393597" cy="2381599"/>
          </a:xfrm>
          <a:prstGeom prst="rect">
            <a:avLst/>
          </a:prstGeom>
        </p:spPr>
        <p:txBody>
          <a:bodyPr lIns="91425" tIns="91425" rIns="91425" bIns="91425" anchor="b" anchorCtr="0"/>
          <a:lstStyle>
            <a:lvl1pPr algn="ctr">
              <a:spcBef>
                <a:spcPts val="0"/>
              </a:spcBef>
              <a:buClr>
                <a:schemeClr val="lt2"/>
              </a:buClr>
              <a:defRPr>
                <a:solidFill>
                  <a:schemeClr val="lt2"/>
                </a:solidFill>
              </a:defRPr>
            </a:lvl1pPr>
            <a:lvl2pPr algn="ctr">
              <a:spcBef>
                <a:spcPts val="0"/>
              </a:spcBef>
              <a:buClr>
                <a:schemeClr val="lt2"/>
              </a:buClr>
              <a:defRPr>
                <a:solidFill>
                  <a:schemeClr val="lt2"/>
                </a:solidFill>
              </a:defRPr>
            </a:lvl2pPr>
            <a:lvl3pPr algn="ctr">
              <a:spcBef>
                <a:spcPts val="0"/>
              </a:spcBef>
              <a:buClr>
                <a:schemeClr val="lt2"/>
              </a:buClr>
              <a:defRPr>
                <a:solidFill>
                  <a:schemeClr val="lt2"/>
                </a:solidFill>
              </a:defRPr>
            </a:lvl3pPr>
            <a:lvl4pPr algn="ctr">
              <a:spcBef>
                <a:spcPts val="0"/>
              </a:spcBef>
              <a:buClr>
                <a:schemeClr val="lt2"/>
              </a:buClr>
              <a:defRPr>
                <a:solidFill>
                  <a:schemeClr val="lt2"/>
                </a:solidFill>
              </a:defRPr>
            </a:lvl4pPr>
            <a:lvl5pPr algn="ctr">
              <a:spcBef>
                <a:spcPts val="0"/>
              </a:spcBef>
              <a:buClr>
                <a:schemeClr val="lt2"/>
              </a:buClr>
              <a:defRPr>
                <a:solidFill>
                  <a:schemeClr val="lt2"/>
                </a:solidFill>
              </a:defRPr>
            </a:lvl5pPr>
            <a:lvl6pPr algn="ctr">
              <a:spcBef>
                <a:spcPts val="0"/>
              </a:spcBef>
              <a:buClr>
                <a:schemeClr val="lt2"/>
              </a:buClr>
              <a:defRPr>
                <a:solidFill>
                  <a:schemeClr val="lt2"/>
                </a:solidFill>
              </a:defRPr>
            </a:lvl6pPr>
            <a:lvl7pPr algn="ctr">
              <a:spcBef>
                <a:spcPts val="0"/>
              </a:spcBef>
              <a:buClr>
                <a:schemeClr val="lt2"/>
              </a:buClr>
              <a:defRPr>
                <a:solidFill>
                  <a:schemeClr val="lt2"/>
                </a:solidFill>
              </a:defRPr>
            </a:lvl7pPr>
            <a:lvl8pPr algn="ctr">
              <a:spcBef>
                <a:spcPts val="0"/>
              </a:spcBef>
              <a:buClr>
                <a:schemeClr val="lt2"/>
              </a:buClr>
              <a:defRPr>
                <a:solidFill>
                  <a:schemeClr val="lt2"/>
                </a:solidFill>
              </a:defRPr>
            </a:lvl8pPr>
            <a:lvl9pPr algn="ctr">
              <a:spcBef>
                <a:spcPts val="0"/>
              </a:spcBef>
              <a:buClr>
                <a:schemeClr val="lt2"/>
              </a:buClr>
              <a:defRPr>
                <a:solidFill>
                  <a:schemeClr val="lt2"/>
                </a:solidFill>
              </a:defRPr>
            </a:lvl9pPr>
          </a:lstStyle>
          <a:p>
            <a:endParaRPr/>
          </a:p>
        </p:txBody>
      </p:sp>
      <p:sp>
        <p:nvSpPr>
          <p:cNvPr id="44" name="Shape 44"/>
          <p:cNvSpPr txBox="1">
            <a:spLocks noGrp="1"/>
          </p:cNvSpPr>
          <p:nvPr>
            <p:ph type="subTitle" idx="1"/>
          </p:nvPr>
        </p:nvSpPr>
        <p:spPr>
          <a:xfrm>
            <a:off x="354002" y="3692003"/>
            <a:ext cx="5393597" cy="2098799"/>
          </a:xfrm>
          <a:prstGeom prst="rect">
            <a:avLst/>
          </a:prstGeom>
        </p:spPr>
        <p:txBody>
          <a:bodyPr lIns="91425" tIns="91425" rIns="91425" bIns="91425" anchor="t" anchorCtr="0"/>
          <a:lstStyle>
            <a:lvl1pPr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a:endParaRPr/>
          </a:p>
        </p:txBody>
      </p:sp>
      <p:sp>
        <p:nvSpPr>
          <p:cNvPr id="45" name="Shape 45"/>
          <p:cNvSpPr txBox="1">
            <a:spLocks noGrp="1"/>
          </p:cNvSpPr>
          <p:nvPr>
            <p:ph type="body" idx="2"/>
          </p:nvPr>
        </p:nvSpPr>
        <p:spPr>
          <a:xfrm>
            <a:off x="6586006" y="965604"/>
            <a:ext cx="5116001" cy="4926799"/>
          </a:xfrm>
          <a:prstGeom prst="rect">
            <a:avLst/>
          </a:prstGeom>
        </p:spPr>
        <p:txBody>
          <a:bodyPr lIns="91425" tIns="91425" rIns="91425" bIns="91425" anchor="ctr" anchorCtr="0"/>
          <a:lstStyle>
            <a:lvl1pPr>
              <a:spcBef>
                <a:spcPts val="0"/>
              </a:spcBef>
              <a:buClr>
                <a:schemeClr val="lt1"/>
              </a:buClr>
              <a:defRPr>
                <a:solidFill>
                  <a:schemeClr val="lt1"/>
                </a:solidFill>
              </a:defRPr>
            </a:lvl1pPr>
            <a:lvl2pPr>
              <a:spcBef>
                <a:spcPts val="0"/>
              </a:spcBef>
              <a:buClr>
                <a:schemeClr val="lt1"/>
              </a:buClr>
              <a:defRPr>
                <a:solidFill>
                  <a:schemeClr val="lt1"/>
                </a:solidFill>
              </a:defRPr>
            </a:lvl2pPr>
            <a:lvl3pPr>
              <a:spcBef>
                <a:spcPts val="0"/>
              </a:spcBef>
              <a:buClr>
                <a:schemeClr val="lt1"/>
              </a:buClr>
              <a:defRPr>
                <a:solidFill>
                  <a:schemeClr val="lt1"/>
                </a:solidFill>
              </a:defRPr>
            </a:lvl3pPr>
            <a:lvl4pPr>
              <a:spcBef>
                <a:spcPts val="0"/>
              </a:spcBef>
              <a:buClr>
                <a:schemeClr val="lt1"/>
              </a:buClr>
              <a:defRPr>
                <a:solidFill>
                  <a:schemeClr val="lt1"/>
                </a:solidFill>
              </a:defRPr>
            </a:lvl4pPr>
            <a:lvl5pPr>
              <a:spcBef>
                <a:spcPts val="0"/>
              </a:spcBef>
              <a:buClr>
                <a:schemeClr val="lt1"/>
              </a:buClr>
              <a:defRPr>
                <a:solidFill>
                  <a:schemeClr val="lt1"/>
                </a:solidFill>
              </a:defRPr>
            </a:lvl5pPr>
            <a:lvl6pPr>
              <a:spcBef>
                <a:spcPts val="0"/>
              </a:spcBef>
              <a:buClr>
                <a:schemeClr val="lt1"/>
              </a:buClr>
              <a:defRPr>
                <a:solidFill>
                  <a:schemeClr val="lt1"/>
                </a:solidFill>
              </a:defRPr>
            </a:lvl6pPr>
            <a:lvl7pPr>
              <a:spcBef>
                <a:spcPts val="0"/>
              </a:spcBef>
              <a:buClr>
                <a:schemeClr val="lt1"/>
              </a:buClr>
              <a:defRPr>
                <a:solidFill>
                  <a:schemeClr val="lt1"/>
                </a:solidFill>
              </a:defRPr>
            </a:lvl7pPr>
            <a:lvl8pPr>
              <a:spcBef>
                <a:spcPts val="0"/>
              </a:spcBef>
              <a:buClr>
                <a:schemeClr val="lt1"/>
              </a:buClr>
              <a:defRPr>
                <a:solidFill>
                  <a:schemeClr val="lt1"/>
                </a:solidFill>
              </a:defRPr>
            </a:lvl8pPr>
            <a:lvl9pPr>
              <a:spcBef>
                <a:spcPts val="0"/>
              </a:spcBef>
              <a:buClr>
                <a:schemeClr val="lt1"/>
              </a:buClr>
              <a:defRPr>
                <a:solidFill>
                  <a:schemeClr val="lt1"/>
                </a:solidFill>
              </a:defRPr>
            </a:lvl9pPr>
          </a:lstStyle>
          <a:p>
            <a:endParaRPr/>
          </a:p>
        </p:txBody>
      </p:sp>
      <p:sp>
        <p:nvSpPr>
          <p:cNvPr id="46" name="Shape 46"/>
          <p:cNvSpPr txBox="1">
            <a:spLocks noGrp="1"/>
          </p:cNvSpPr>
          <p:nvPr>
            <p:ph type="sldNum" idx="12"/>
          </p:nvPr>
        </p:nvSpPr>
        <p:spPr>
          <a:xfrm>
            <a:off x="11296614" y="6217621"/>
            <a:ext cx="731599" cy="524800"/>
          </a:xfrm>
          <a:prstGeom prst="rect">
            <a:avLst/>
          </a:prstGeom>
        </p:spPr>
        <p:txBody>
          <a:bodyPr lIns="91425" tIns="91425" rIns="91425" bIns="91425" anchor="ctr" anchorCtr="0">
            <a:noAutofit/>
          </a:bodyPr>
          <a:lstStyle/>
          <a:p>
            <a:fld id="{00000000-1234-1234-1234-123412341234}" type="slidenum">
              <a:rPr lang="en" smtClean="0">
                <a:solidFill>
                  <a:schemeClr val="lt1"/>
                </a:solidFill>
              </a:rPr>
              <a:pPr/>
              <a:t>‹#›</a:t>
            </a:fld>
            <a:endParaRPr lang="en">
              <a:solidFill>
                <a:schemeClr val="lt1"/>
              </a:solidFill>
            </a:endParaRPr>
          </a:p>
        </p:txBody>
      </p:sp>
    </p:spTree>
    <p:extLst>
      <p:ext uri="{BB962C8B-B14F-4D97-AF65-F5344CB8AC3E}">
        <p14:creationId xmlns:p14="http://schemas.microsoft.com/office/powerpoint/2010/main" val="420980588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3E89AC-3190-014C-8C23-99F95E41C48B}" type="datetimeFigureOut">
              <a:rPr lang="en-US" smtClean="0"/>
              <a:t>7/26/24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EE60F-E929-504E-AA2D-781160415103}" type="slidenum">
              <a:rPr lang="en-US" smtClean="0"/>
              <a:t>‹#›</a:t>
            </a:fld>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23574"/>
          <a:stretch/>
        </p:blipFill>
        <p:spPr>
          <a:xfrm>
            <a:off x="16934" y="5918566"/>
            <a:ext cx="4658932" cy="858762"/>
          </a:xfrm>
          <a:prstGeom prst="rect">
            <a:avLst/>
          </a:prstGeom>
        </p:spPr>
      </p:pic>
    </p:spTree>
    <p:extLst>
      <p:ext uri="{BB962C8B-B14F-4D97-AF65-F5344CB8AC3E}">
        <p14:creationId xmlns:p14="http://schemas.microsoft.com/office/powerpoint/2010/main" val="2557577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            </a:t>
            </a:r>
            <a:br>
              <a:rPr lang="en-US" dirty="0"/>
            </a:br>
            <a:r>
              <a:rPr lang="en-US" dirty="0"/>
              <a:t>            Click to edit Master title style</a:t>
            </a:r>
          </a:p>
        </p:txBody>
      </p:sp>
      <p:sp>
        <p:nvSpPr>
          <p:cNvPr id="3" name="Date Placeholder 2"/>
          <p:cNvSpPr>
            <a:spLocks noGrp="1"/>
          </p:cNvSpPr>
          <p:nvPr>
            <p:ph type="dt" sz="half" idx="10"/>
          </p:nvPr>
        </p:nvSpPr>
        <p:spPr/>
        <p:txBody>
          <a:bodyPr/>
          <a:lstStyle/>
          <a:p>
            <a:fld id="{2C3E89AC-3190-014C-8C23-99F95E41C48B}" type="datetimeFigureOut">
              <a:rPr lang="en-US" smtClean="0"/>
              <a:t>7/26/24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3EE60F-E929-504E-AA2D-781160415103}" type="slidenum">
              <a:rPr lang="en-US" smtClean="0"/>
              <a:t>‹#›</a:t>
            </a:fld>
            <a:endParaRPr lang="en-US"/>
          </a:p>
        </p:txBody>
      </p:sp>
    </p:spTree>
    <p:extLst>
      <p:ext uri="{BB962C8B-B14F-4D97-AF65-F5344CB8AC3E}">
        <p14:creationId xmlns:p14="http://schemas.microsoft.com/office/powerpoint/2010/main" val="21700935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br>
              <a:rPr lang="en-US" dirty="0"/>
            </a:br>
            <a:r>
              <a:rPr lang="en-US" dirty="0"/>
              <a:t>            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endParaRPr lang="en-US" dirty="0"/>
          </a:p>
        </p:txBody>
      </p:sp>
      <p:sp>
        <p:nvSpPr>
          <p:cNvPr id="6" name="Text Placeholder 4">
            <a:extLst>
              <a:ext uri="{FF2B5EF4-FFF2-40B4-BE49-F238E27FC236}">
                <a16:creationId xmlns:a16="http://schemas.microsoft.com/office/drawing/2014/main" id="{1C27223D-1EE4-677B-EC64-B10A4B85033C}"/>
              </a:ext>
            </a:extLst>
          </p:cNvPr>
          <p:cNvSpPr txBox="1">
            <a:spLocks/>
          </p:cNvSpPr>
          <p:nvPr userDrawn="1"/>
        </p:nvSpPr>
        <p:spPr>
          <a:xfrm>
            <a:off x="978262"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7" name="Content Placeholder 3">
            <a:extLst>
              <a:ext uri="{FF2B5EF4-FFF2-40B4-BE49-F238E27FC236}">
                <a16:creationId xmlns:a16="http://schemas.microsoft.com/office/drawing/2014/main" id="{A76FD9FF-BF64-3B1A-E247-9024AB95A41D}"/>
              </a:ext>
            </a:extLst>
          </p:cNvPr>
          <p:cNvSpPr>
            <a:spLocks noGrp="1"/>
          </p:cNvSpPr>
          <p:nvPr>
            <p:ph sz="half" idx="2"/>
          </p:nvPr>
        </p:nvSpPr>
        <p:spPr>
          <a:xfrm>
            <a:off x="990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3765395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2537" y="615855"/>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t>Click to edit Master title style</a:t>
            </a:r>
            <a:endParaRPr lang="en-US" dirty="0"/>
          </a:p>
        </p:txBody>
      </p:sp>
      <p:sp>
        <p:nvSpPr>
          <p:cNvPr id="6" name="Text Placeholder 4"/>
          <p:cNvSpPr txBox="1">
            <a:spLocks/>
          </p:cNvSpPr>
          <p:nvPr userDrawn="1"/>
        </p:nvSpPr>
        <p:spPr>
          <a:xfrm>
            <a:off x="1688737" y="1874838"/>
            <a:ext cx="8229600"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hasCustomPrompt="1"/>
          </p:nvPr>
        </p:nvSpPr>
        <p:spPr>
          <a:xfrm>
            <a:off x="1688737" y="2423160"/>
            <a:ext cx="8229600" cy="3818985"/>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800" kern="1200">
                <a:solidFill>
                  <a:schemeClr val="tx1"/>
                </a:solidFill>
                <a:latin typeface="Courier New" panose="02070309020205020404" pitchFamily="49" charset="0"/>
                <a:ea typeface="+mn-ea"/>
                <a:cs typeface="Courier New" panose="02070309020205020404" pitchFamily="49" charset="0"/>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Courier New" panose="02070309020205020404" pitchFamily="49" charset="0"/>
                <a:ea typeface="+mn-ea"/>
                <a:cs typeface="Courier New" panose="02070309020205020404" pitchFamily="49" charset="0"/>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Courier New" panose="02070309020205020404" pitchFamily="49" charset="0"/>
                <a:ea typeface="+mn-ea"/>
                <a:cs typeface="Courier New" panose="02070309020205020404" pitchFamily="49" charset="0"/>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Courier New" panose="02070309020205020404" pitchFamily="49" charset="0"/>
                <a:ea typeface="+mn-ea"/>
                <a:cs typeface="Courier New" panose="02070309020205020404" pitchFamily="49"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Edit Master text styles</a:t>
            </a:r>
          </a:p>
        </p:txBody>
      </p:sp>
    </p:spTree>
    <p:extLst>
      <p:ext uri="{BB962C8B-B14F-4D97-AF65-F5344CB8AC3E}">
        <p14:creationId xmlns:p14="http://schemas.microsoft.com/office/powerpoint/2010/main" val="3575656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7" name="Text Placeholder 6"/>
          <p:cNvSpPr>
            <a:spLocks noGrp="1"/>
          </p:cNvSpPr>
          <p:nvPr>
            <p:ph type="body" idx="12"/>
          </p:nvPr>
        </p:nvSpPr>
        <p:spPr>
          <a:xfrm>
            <a:off x="609601" y="1608140"/>
            <a:ext cx="10981265" cy="4326469"/>
          </a:xfrm>
        </p:spPr>
        <p:txBody>
          <a:bodyPr/>
          <a:lstStyle>
            <a:lvl1pPr>
              <a:defRPr sz="2000">
                <a:latin typeface="Arial"/>
                <a:cs typeface="Arial"/>
              </a:defRPr>
            </a:lvl1pPr>
            <a:lvl2pPr>
              <a:defRPr sz="2000">
                <a:latin typeface="Arial"/>
                <a:cs typeface="Arial"/>
              </a:defRPr>
            </a:lvl2pPr>
            <a:lvl3pPr>
              <a:defRPr sz="2000">
                <a:latin typeface="Arial"/>
                <a:cs typeface="Arial"/>
              </a:defRPr>
            </a:lvl3pPr>
            <a:lvl4pPr marL="1600200" indent="-228600">
              <a:buFont typeface="Courier New" panose="02070309020205020404" pitchFamily="49" charset="0"/>
              <a:buChar char="o"/>
              <a:defRPr sz="1800">
                <a:latin typeface="Arial"/>
                <a:cs typeface="Arial"/>
              </a:defRPr>
            </a:lvl4pPr>
            <a:lvl5pPr>
              <a:defRPr sz="16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80585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endParaRPr lang="en-US" dirty="0"/>
          </a:p>
        </p:txBody>
      </p:sp>
      <p:sp>
        <p:nvSpPr>
          <p:cNvPr id="7" name="Rectangle 6">
            <a:extLst>
              <a:ext uri="{FF2B5EF4-FFF2-40B4-BE49-F238E27FC236}">
                <a16:creationId xmlns:a16="http://schemas.microsoft.com/office/drawing/2014/main" id="{3799171D-664E-A2FC-C46E-4B301AFDB66E}"/>
              </a:ext>
            </a:extLst>
          </p:cNvPr>
          <p:cNvSpPr/>
          <p:nvPr userDrawn="1"/>
        </p:nvSpPr>
        <p:spPr>
          <a:xfrm>
            <a:off x="9105900" y="6316980"/>
            <a:ext cx="3078480" cy="533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https://dl.boxcloud.com/api/2.0/internal_files/437370213502/versions/462603515465/representations/png_paged_2048x2048/content/1.png?access_token=1!VLU_a6SmhAhhP3FJY_ESkp2Z0Qto0Oh7mgfg-Mp7066cc95V116BIyKhFwJ0WiI9fv1dAxu9EXKpXK21_leK9vxFii_KQDTNYVrsVm38qgXZY5j2zrUeJH8lYqfW8J2csbmNm4Ewj8EsjnaQzV1uVMbqw-n4_wozYgSlH3USFm4w_9EepqS6i8b_4XKUiwwM6U1gCZme1gMHuHLNDClzzFpHVU9cUNxZBimC7fVd2WhggstiBV7l8wFIbtC0udBtwBJDg2u8wWgp8Mq8pmndfxMfMnMbvdVcbes-5CIqE8h8YgaKXa4KtqS9LY2l6WutNYOnvbOzTgHh9f7t1J4-DIpidufjXPowlhtylJQuOhWSkg-nCa7aH0YOQu0pXoO-Y4dYoLq7Ga8ohfL2q0dw2vukLYClwSNUF-_NtiGoRqhQTcEQlrWJKLdKl92hnT1c9Q9KifjAD0DlJZNJs5JzLYbu3T1QFIXk418r_Hkr4wwp5Gg4y5sFA6_d8qcMyO2EhNLKQB_WOSYjBEvTerG9fVAAQgVaNLpCDHseLVnPTRtaXYXzdRqZYa_T-UR_3K4C&amp;box_client_name=box-content-preview&amp;box_client_version=2.16.0">
            <a:extLst>
              <a:ext uri="{FF2B5EF4-FFF2-40B4-BE49-F238E27FC236}">
                <a16:creationId xmlns:a16="http://schemas.microsoft.com/office/drawing/2014/main" id="{8928CDD2-73BF-2E7C-655A-457E4279DF2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4700"/>
          <a:stretch/>
        </p:blipFill>
        <p:spPr bwMode="auto">
          <a:xfrm>
            <a:off x="9293182" y="6197367"/>
            <a:ext cx="2749343"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253441"/>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7" name="Subtitle 2"/>
          <p:cNvSpPr>
            <a:spLocks noGrp="1"/>
          </p:cNvSpPr>
          <p:nvPr>
            <p:ph type="subTitle" idx="1"/>
          </p:nvPr>
        </p:nvSpPr>
        <p:spPr>
          <a:xfrm>
            <a:off x="898357" y="4960437"/>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8" name="Straight Connector 7"/>
          <p:cNvCxnSpPr/>
          <p:nvPr userDrawn="1"/>
        </p:nvCxnSpPr>
        <p:spPr>
          <a:xfrm>
            <a:off x="711200" y="449421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ctrTitle"/>
          </p:nvPr>
        </p:nvSpPr>
        <p:spPr>
          <a:xfrm>
            <a:off x="898357" y="2514601"/>
            <a:ext cx="10464800" cy="1927225"/>
          </a:xfrm>
        </p:spPr>
        <p:txBody>
          <a:bodyPr anchor="b">
            <a:noAutofit/>
          </a:bodyPr>
          <a:lstStyle>
            <a:lvl1pPr>
              <a:defRPr sz="5400" cap="all" baseline="0">
                <a:solidFill>
                  <a:srgbClr val="002060"/>
                </a:solidFill>
              </a:defRPr>
            </a:lvl1pPr>
          </a:lstStyle>
          <a:p>
            <a:r>
              <a:rPr lang="en-US" dirty="0"/>
              <a:t>Click to edit Master title style</a:t>
            </a:r>
          </a:p>
        </p:txBody>
      </p:sp>
    </p:spTree>
    <p:extLst>
      <p:ext uri="{BB962C8B-B14F-4D97-AF65-F5344CB8AC3E}">
        <p14:creationId xmlns:p14="http://schemas.microsoft.com/office/powerpoint/2010/main" val="3806714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10631805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910743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8A432C8-69A7-458B-9684-2BFA64B31948}" type="datetime2">
              <a:rPr lang="en-US" smtClean="0"/>
              <a:t>Friday, July 26, 2024</a:t>
            </a:fld>
            <a:endParaRPr lang="en-US" dirty="0"/>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72577499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24822402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34417871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33583922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42440345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4102558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17067564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18483652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2899121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37833158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1307981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396A3A3-94A6-4E5B-AF39-173ACA3E61CC}" type="datetime2">
              <a:rPr lang="en-US" smtClean="0"/>
              <a:t>Friday, July 26, 2024</a:t>
            </a:fld>
            <a:endParaRPr lang="en-US"/>
          </a:p>
        </p:txBody>
      </p:sp>
      <p:sp>
        <p:nvSpPr>
          <p:cNvPr id="5" name="Footer Placeholder 4"/>
          <p:cNvSpPr>
            <a:spLocks noGrp="1"/>
          </p:cNvSpPr>
          <p:nvPr>
            <p:ph type="ftr" sz="quarter" idx="11"/>
          </p:nvPr>
        </p:nvSpPr>
        <p:spPr/>
        <p:txBody>
          <a:bodyPr/>
          <a:lstStyle/>
          <a:p>
            <a:pPr algn="r"/>
            <a:endParaRPr lang="en-US"/>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88389508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1564971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41973323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6109166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24547944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26247749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18152542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18843895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13871637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5601879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70641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pic>
        <p:nvPicPr>
          <p:cNvPr id="2" name="Picture 2" descr="https://dl.boxcloud.com/api/2.0/internal_files/437370213502/versions/462603515465/representations/png_paged_2048x2048/content/1.png?access_token=1!VLU_a6SmhAhhP3FJY_ESkp2Z0Qto0Oh7mgfg-Mp7066cc95V116BIyKhFwJ0WiI9fv1dAxu9EXKpXK21_leK9vxFii_KQDTNYVrsVm38qgXZY5j2zrUeJH8lYqfW8J2csbmNm4Ewj8EsjnaQzV1uVMbqw-n4_wozYgSlH3USFm4w_9EepqS6i8b_4XKUiwwM6U1gCZme1gMHuHLNDClzzFpHVU9cUNxZBimC7fVd2WhggstiBV7l8wFIbtC0udBtwBJDg2u8wWgp8Mq8pmndfxMfMnMbvdVcbes-5CIqE8h8YgaKXa4KtqS9LY2l6WutNYOnvbOzTgHh9f7t1J4-DIpidufjXPowlhtylJQuOhWSkg-nCa7aH0YOQu0pXoO-Y4dYoLq7Ga8ohfL2q0dw2vukLYClwSNUF-_NtiGoRqhQTcEQlrWJKLdKl92hnT1c9Q9KifjAD0DlJZNJs5JzLYbu3T1QFIXk418r_Hkr4wwp5Gg4y5sFA6_d8qcMyO2EhNLKQB_WOSYjBEvTerG9fVAAQgVaNLpCDHseLVnPTRtaXYXzdRqZYa_T-UR_3K4C&amp;box_client_name=box-content-preview&amp;box_client_version=2.16.0"/>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4700"/>
          <a:stretch/>
        </p:blipFill>
        <p:spPr bwMode="auto">
          <a:xfrm>
            <a:off x="9417428" y="6164179"/>
            <a:ext cx="2749343"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624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22229339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32264512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35067039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a:t>
            </a:r>
            <a:r>
              <a:rPr lang="en-US" dirty="0" err="1"/>
              <a:t>Codetitle</a:t>
            </a:r>
            <a:r>
              <a:rPr lang="en-US" dirty="0"/>
              <a:t> style</a:t>
            </a:r>
          </a:p>
        </p:txBody>
      </p:sp>
      <p:sp>
        <p:nvSpPr>
          <p:cNvPr id="3" name="Date Placeholder 2"/>
          <p:cNvSpPr>
            <a:spLocks noGrp="1"/>
          </p:cNvSpPr>
          <p:nvPr>
            <p:ph type="dt" sz="half" idx="10"/>
          </p:nvPr>
        </p:nvSpPr>
        <p:spPr/>
        <p:txBody>
          <a:bodyPr/>
          <a:lstStyle/>
          <a:p>
            <a:fld id="{A80CB818-7379-467D-8E76-EF9D9074A26C}" type="datetime2">
              <a:rPr lang="en-US" smtClean="0"/>
              <a:t>Friday, July 26, 2024</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
        <p:nvSpPr>
          <p:cNvPr id="6" name="Text Placeholder 4"/>
          <p:cNvSpPr txBox="1">
            <a:spLocks/>
          </p:cNvSpPr>
          <p:nvPr userDrawn="1"/>
        </p:nvSpPr>
        <p:spPr>
          <a:xfrm>
            <a:off x="609600" y="1874838"/>
            <a:ext cx="10235475" cy="419622"/>
          </a:xfrm>
          <a:prstGeom prst="rect">
            <a:avLst/>
          </a:prstGeom>
          <a:ln>
            <a:solidFill>
              <a:schemeClr val="accent1"/>
            </a:solidFill>
          </a:ln>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2400" dirty="0"/>
              <a:t>Python</a:t>
            </a:r>
          </a:p>
        </p:txBody>
      </p:sp>
      <p:sp>
        <p:nvSpPr>
          <p:cNvPr id="8" name="Content Placeholder 3"/>
          <p:cNvSpPr>
            <a:spLocks noGrp="1"/>
          </p:cNvSpPr>
          <p:nvPr>
            <p:ph sz="half" idx="2"/>
          </p:nvPr>
        </p:nvSpPr>
        <p:spPr>
          <a:xfrm>
            <a:off x="609600" y="2294460"/>
            <a:ext cx="10363200" cy="3725340"/>
          </a:xfrm>
        </p:spPr>
        <p:txBody>
          <a:bodyPr>
            <a:noAutofit/>
          </a:bodyPr>
          <a:lstStyle>
            <a:lvl1pPr marL="0" indent="0">
              <a:buNone/>
              <a:defRPr sz="1800">
                <a:latin typeface="Courier New" panose="02070309020205020404" pitchFamily="49" charset="0"/>
                <a:cs typeface="Courier New" panose="02070309020205020404" pitchFamily="49" charset="0"/>
              </a:defRPr>
            </a:lvl1pPr>
            <a:lvl2pPr marL="274320" indent="0">
              <a:buNone/>
              <a:defRPr sz="1800">
                <a:latin typeface="Courier New" panose="02070309020205020404" pitchFamily="49" charset="0"/>
                <a:cs typeface="Courier New" panose="02070309020205020404" pitchFamily="49" charset="0"/>
              </a:defRPr>
            </a:lvl2pPr>
            <a:lvl3pPr marL="548640" indent="0">
              <a:buNone/>
              <a:defRPr sz="1800">
                <a:latin typeface="Courier New" panose="02070309020205020404" pitchFamily="49" charset="0"/>
                <a:cs typeface="Courier New" panose="02070309020205020404" pitchFamily="49" charset="0"/>
              </a:defRPr>
            </a:lvl3pPr>
            <a:lvl4pPr marL="822960" indent="0">
              <a:buNone/>
              <a:defRPr sz="1800">
                <a:latin typeface="Courier New" panose="02070309020205020404" pitchFamily="49" charset="0"/>
                <a:cs typeface="Courier New" panose="02070309020205020404" pitchFamily="49" charset="0"/>
              </a:defRPr>
            </a:lvl4pPr>
            <a:lvl5pPr marL="1051560" indent="0">
              <a:buNone/>
              <a:defRPr sz="1800">
                <a:latin typeface="Courier New" panose="02070309020205020404" pitchFamily="49" charset="0"/>
                <a:cs typeface="Courier New" panose="02070309020205020404" pitchFamily="49" charset="0"/>
              </a:defRPr>
            </a:lvl5pPr>
            <a:lvl6pPr>
              <a:defRPr sz="1600"/>
            </a:lvl6pPr>
            <a:lvl7pPr>
              <a:defRPr sz="1600"/>
            </a:lvl7pPr>
            <a:lvl8pPr>
              <a:defRPr sz="1600"/>
            </a:lvl8pPr>
            <a:lvl9pPr>
              <a:defRPr sz="1600"/>
            </a:lvl9pPr>
          </a:lstStyle>
          <a:p>
            <a:pPr lvl="0"/>
            <a:r>
              <a:rPr lang="en-US" dirty="0"/>
              <a:t>Edit Master text styles</a:t>
            </a:r>
          </a:p>
        </p:txBody>
      </p:sp>
    </p:spTree>
    <p:extLst>
      <p:ext uri="{BB962C8B-B14F-4D97-AF65-F5344CB8AC3E}">
        <p14:creationId xmlns:p14="http://schemas.microsoft.com/office/powerpoint/2010/main" val="6124436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BDC120-2DB6-45F0-874D-D43FFD5A86F3}" type="datetimeFigureOut">
              <a:rPr lang="en-US" smtClean="0"/>
              <a:t>7/26/24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419330335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5" name="Text Placeholder 14"/>
          <p:cNvSpPr>
            <a:spLocks noGrp="1"/>
          </p:cNvSpPr>
          <p:nvPr>
            <p:ph type="body" sz="quarter" idx="10" hasCustomPrompt="1"/>
          </p:nvPr>
        </p:nvSpPr>
        <p:spPr>
          <a:xfrm>
            <a:off x="2389718" y="6132513"/>
            <a:ext cx="8667167" cy="292100"/>
          </a:xfrm>
          <a:prstGeom prst="rect">
            <a:avLst/>
          </a:prstGeom>
        </p:spPr>
        <p:txBody>
          <a:bodyPr/>
          <a:lstStyle>
            <a:lvl1pPr marL="0" indent="0" algn="l">
              <a:buNone/>
              <a:defRPr sz="1050" b="1" i="0" cap="all" baseline="0">
                <a:solidFill>
                  <a:schemeClr val="bg1"/>
                </a:solidFill>
                <a:latin typeface="ITC Franklin Gothic Std Heavy" charset="0"/>
                <a:ea typeface="ITC Franklin Gothic Std Heavy" charset="0"/>
                <a:cs typeface="ITC Franklin Gothic Std Heavy" charset="0"/>
              </a:defRPr>
            </a:lvl1pPr>
            <a:lvl2pPr marL="457200" indent="0" algn="l">
              <a:buNone/>
              <a:defRPr sz="1050" b="1" i="0" cap="all" baseline="0">
                <a:solidFill>
                  <a:schemeClr val="bg1"/>
                </a:solidFill>
                <a:latin typeface="ITC Franklin Gothic Std Heavy" charset="0"/>
                <a:ea typeface="ITC Franklin Gothic Std Heavy" charset="0"/>
                <a:cs typeface="ITC Franklin Gothic Std Heavy" charset="0"/>
              </a:defRPr>
            </a:lvl2pPr>
            <a:lvl3pPr marL="914400" indent="0" algn="l">
              <a:buNone/>
              <a:defRPr sz="1050" b="1" i="0" cap="all" baseline="0">
                <a:solidFill>
                  <a:schemeClr val="bg1"/>
                </a:solidFill>
                <a:latin typeface="ITC Franklin Gothic Std Heavy" charset="0"/>
                <a:ea typeface="ITC Franklin Gothic Std Heavy" charset="0"/>
                <a:cs typeface="ITC Franklin Gothic Std Heavy" charset="0"/>
              </a:defRPr>
            </a:lvl3pPr>
            <a:lvl4pPr marL="1371600" indent="0" algn="l">
              <a:buNone/>
              <a:defRPr sz="1050" b="1" i="0" cap="all" baseline="0">
                <a:solidFill>
                  <a:schemeClr val="bg1"/>
                </a:solidFill>
                <a:latin typeface="ITC Franklin Gothic Std Heavy" charset="0"/>
                <a:ea typeface="ITC Franklin Gothic Std Heavy" charset="0"/>
                <a:cs typeface="ITC Franklin Gothic Std Heavy" charset="0"/>
              </a:defRPr>
            </a:lvl4pPr>
            <a:lvl5pPr marL="1828800" indent="0" algn="l">
              <a:buNone/>
              <a:defRPr sz="1050" b="1" i="0" cap="all" baseline="0">
                <a:solidFill>
                  <a:schemeClr val="bg1"/>
                </a:solidFill>
                <a:latin typeface="ITC Franklin Gothic Std Heavy" charset="0"/>
                <a:ea typeface="ITC Franklin Gothic Std Heavy" charset="0"/>
                <a:cs typeface="ITC Franklin Gothic Std Heavy" charset="0"/>
              </a:defRPr>
            </a:lvl5pPr>
          </a:lstStyle>
          <a:p>
            <a:pPr lvl="0"/>
            <a:r>
              <a:rPr lang="en-US"/>
              <a:t>Entity name / date</a:t>
            </a:r>
            <a:endParaRPr lang="en-US" dirty="0"/>
          </a:p>
        </p:txBody>
      </p:sp>
      <p:sp>
        <p:nvSpPr>
          <p:cNvPr id="6" name="Text Placeholder 17"/>
          <p:cNvSpPr>
            <a:spLocks noGrp="1"/>
          </p:cNvSpPr>
          <p:nvPr>
            <p:ph type="body" sz="quarter" idx="11" hasCustomPrompt="1"/>
          </p:nvPr>
        </p:nvSpPr>
        <p:spPr>
          <a:xfrm>
            <a:off x="2389717" y="2267713"/>
            <a:ext cx="8667167" cy="2645664"/>
          </a:xfrm>
          <a:prstGeom prst="rect">
            <a:avLst/>
          </a:prstGeom>
        </p:spPr>
        <p:txBody>
          <a:bodyPr/>
          <a:lstStyle>
            <a:lvl1pPr marL="457200" marR="0" indent="-457200" algn="l" defTabSz="914400" rtl="0" eaLnBrk="1" fontAlgn="auto" latinLnBrk="0" hangingPunct="1">
              <a:lnSpc>
                <a:spcPct val="140000"/>
              </a:lnSpc>
              <a:spcBef>
                <a:spcPts val="1000"/>
              </a:spcBef>
              <a:spcAft>
                <a:spcPts val="0"/>
              </a:spcAft>
              <a:buClrTx/>
              <a:buSzTx/>
              <a:buFont typeface="Arial" charset="0"/>
              <a:buChar char="•"/>
              <a:tabLst/>
              <a:defRPr sz="1400" b="1" i="0" cap="all" baseline="0">
                <a:solidFill>
                  <a:schemeClr val="bg1"/>
                </a:solidFill>
                <a:latin typeface="ITC Franklin Gothic Std Heavy" charset="0"/>
                <a:ea typeface="ITC Franklin Gothic Std Heavy" charset="0"/>
                <a:cs typeface="ITC Franklin Gothic Std Heavy" charset="0"/>
              </a:defRPr>
            </a:lvl1pPr>
            <a:lvl2pPr marL="800100" indent="-342900" algn="l">
              <a:buFont typeface="Arial" charset="0"/>
              <a:buChar char="•"/>
              <a:defRPr sz="1500" b="1" i="0" cap="all" baseline="0">
                <a:solidFill>
                  <a:schemeClr val="bg1"/>
                </a:solidFill>
                <a:latin typeface="ITC Franklin Gothic Std Demi" charset="0"/>
                <a:ea typeface="ITC Franklin Gothic Std Demi" charset="0"/>
                <a:cs typeface="ITC Franklin Gothic Std Demi" charset="0"/>
              </a:defRPr>
            </a:lvl2pPr>
            <a:lvl3pPr marL="1257300" indent="-342900" algn="l">
              <a:buFont typeface="Arial" charset="0"/>
              <a:buChar char="•"/>
              <a:defRPr sz="1500" b="1" i="0" cap="all" baseline="0">
                <a:solidFill>
                  <a:schemeClr val="bg1"/>
                </a:solidFill>
                <a:latin typeface="ITC Franklin Gothic Std Demi" charset="0"/>
                <a:ea typeface="ITC Franklin Gothic Std Demi" charset="0"/>
                <a:cs typeface="ITC Franklin Gothic Std Demi" charset="0"/>
              </a:defRPr>
            </a:lvl3pPr>
            <a:lvl4pPr marL="1657350" indent="-285750" algn="l">
              <a:buFont typeface="Arial" charset="0"/>
              <a:buChar char="•"/>
              <a:defRPr sz="1500" b="1" i="0" cap="all" baseline="0">
                <a:solidFill>
                  <a:schemeClr val="bg1"/>
                </a:solidFill>
                <a:latin typeface="ITC Franklin Gothic Std Demi" charset="0"/>
                <a:ea typeface="ITC Franklin Gothic Std Demi" charset="0"/>
                <a:cs typeface="ITC Franklin Gothic Std Demi" charset="0"/>
              </a:defRPr>
            </a:lvl4pPr>
            <a:lvl5pPr marL="2114550" indent="-285750" algn="l">
              <a:buFont typeface="Arial" charset="0"/>
              <a:buChar char="•"/>
              <a:defRPr sz="1500" b="1" i="0" cap="all" baseline="0">
                <a:solidFill>
                  <a:schemeClr val="bg1"/>
                </a:solidFill>
                <a:latin typeface="ITC Franklin Gothic Std Demi" charset="0"/>
                <a:ea typeface="ITC Franklin Gothic Std Demi" charset="0"/>
                <a:cs typeface="ITC Franklin Gothic Std Demi" charset="0"/>
              </a:defRPr>
            </a:lvl5pPr>
          </a:lstStyle>
          <a:p>
            <a:pPr lvl="0"/>
            <a:r>
              <a:rPr lang="en-US" dirty="0"/>
              <a:t>Item 01</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dirty="0"/>
              <a:t>Item 02</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dirty="0"/>
              <a:t>Item 03</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dirty="0"/>
              <a:t>Item 04</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dirty="0"/>
              <a:t>Item 05</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dirty="0"/>
              <a:t>Item 06</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dirty="0"/>
              <a:t>Item 07</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dirty="0"/>
              <a:t>Item 08</a:t>
            </a:r>
          </a:p>
        </p:txBody>
      </p:sp>
      <p:sp>
        <p:nvSpPr>
          <p:cNvPr id="7" name="Text Placeholder 14"/>
          <p:cNvSpPr>
            <a:spLocks noGrp="1"/>
          </p:cNvSpPr>
          <p:nvPr>
            <p:ph type="body" sz="quarter" idx="12" hasCustomPrompt="1"/>
          </p:nvPr>
        </p:nvSpPr>
        <p:spPr>
          <a:xfrm>
            <a:off x="2389718" y="736600"/>
            <a:ext cx="8667167" cy="836168"/>
          </a:xfrm>
          <a:prstGeom prst="rect">
            <a:avLst/>
          </a:prstGeom>
        </p:spPr>
        <p:txBody>
          <a:bodyPr/>
          <a:lstStyle>
            <a:lvl1pPr marL="0" indent="0" algn="l">
              <a:buNone/>
              <a:defRPr sz="3600" b="1" i="0" u="heavy" cap="all" baseline="0">
                <a:solidFill>
                  <a:schemeClr val="bg1"/>
                </a:solidFill>
                <a:uFill>
                  <a:solidFill>
                    <a:srgbClr val="E47100"/>
                  </a:solidFill>
                </a:uFill>
                <a:latin typeface="ITC Franklin Gothic Std Heavy" charset="0"/>
                <a:ea typeface="ITC Franklin Gothic Std Heavy" charset="0"/>
                <a:cs typeface="ITC Franklin Gothic Std Heavy" charset="0"/>
              </a:defRPr>
            </a:lvl1pPr>
            <a:lvl2pPr marL="457200" indent="0" algn="l">
              <a:buNone/>
              <a:defRPr sz="1050" b="1" i="0" cap="all" baseline="0">
                <a:solidFill>
                  <a:schemeClr val="bg1"/>
                </a:solidFill>
                <a:latin typeface="ITC Franklin Gothic Std Heavy" charset="0"/>
                <a:ea typeface="ITC Franklin Gothic Std Heavy" charset="0"/>
                <a:cs typeface="ITC Franklin Gothic Std Heavy" charset="0"/>
              </a:defRPr>
            </a:lvl2pPr>
            <a:lvl3pPr marL="914400" indent="0" algn="l">
              <a:buNone/>
              <a:defRPr sz="1050" b="1" i="0" cap="all" baseline="0">
                <a:solidFill>
                  <a:schemeClr val="bg1"/>
                </a:solidFill>
                <a:latin typeface="ITC Franklin Gothic Std Heavy" charset="0"/>
                <a:ea typeface="ITC Franklin Gothic Std Heavy" charset="0"/>
                <a:cs typeface="ITC Franklin Gothic Std Heavy" charset="0"/>
              </a:defRPr>
            </a:lvl3pPr>
            <a:lvl4pPr marL="1371600" indent="0" algn="l">
              <a:buNone/>
              <a:defRPr sz="1050" b="1" i="0" cap="all" baseline="0">
                <a:solidFill>
                  <a:schemeClr val="bg1"/>
                </a:solidFill>
                <a:latin typeface="ITC Franklin Gothic Std Heavy" charset="0"/>
                <a:ea typeface="ITC Franklin Gothic Std Heavy" charset="0"/>
                <a:cs typeface="ITC Franklin Gothic Std Heavy" charset="0"/>
              </a:defRPr>
            </a:lvl4pPr>
            <a:lvl5pPr marL="1828800" indent="0" algn="l">
              <a:buNone/>
              <a:defRPr sz="1050" b="1" i="0" cap="all" baseline="0">
                <a:solidFill>
                  <a:schemeClr val="bg1"/>
                </a:solidFill>
                <a:latin typeface="ITC Franklin Gothic Std Heavy" charset="0"/>
                <a:ea typeface="ITC Franklin Gothic Std Heavy" charset="0"/>
                <a:cs typeface="ITC Franklin Gothic Std Heavy" charset="0"/>
              </a:defRPr>
            </a:lvl5pPr>
          </a:lstStyle>
          <a:p>
            <a:pPr lvl="0"/>
            <a:r>
              <a:rPr lang="en-US" dirty="0"/>
              <a:t>CONTENTS</a:t>
            </a:r>
          </a:p>
        </p:txBody>
      </p:sp>
    </p:spTree>
    <p:extLst>
      <p:ext uri="{BB962C8B-B14F-4D97-AF65-F5344CB8AC3E}">
        <p14:creationId xmlns:p14="http://schemas.microsoft.com/office/powerpoint/2010/main" val="101886818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03937" y="2315582"/>
            <a:ext cx="11183568" cy="1462913"/>
          </a:xfrm>
          <a:prstGeom prst="rect">
            <a:avLst/>
          </a:prstGeom>
        </p:spPr>
        <p:txBody>
          <a:bodyPr/>
          <a:lstStyle>
            <a:lvl1pPr marL="0" indent="0" algn="ctr">
              <a:buNone/>
              <a:defRPr sz="30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dirty="0"/>
              <a:t>“A short statement or quote HERE”</a:t>
            </a:r>
          </a:p>
        </p:txBody>
      </p:sp>
      <p:sp>
        <p:nvSpPr>
          <p:cNvPr id="3" name="Text Placeholder 9"/>
          <p:cNvSpPr>
            <a:spLocks noGrp="1"/>
          </p:cNvSpPr>
          <p:nvPr>
            <p:ph type="body" sz="quarter" idx="11" hasCustomPrompt="1"/>
          </p:nvPr>
        </p:nvSpPr>
        <p:spPr>
          <a:xfrm>
            <a:off x="503937" y="4181013"/>
            <a:ext cx="11183568" cy="183779"/>
          </a:xfrm>
          <a:prstGeom prst="rect">
            <a:avLst/>
          </a:prstGeom>
        </p:spPr>
        <p:txBody>
          <a:bodyPr/>
          <a:lstStyle>
            <a:lvl1pPr marL="0" indent="0" algn="ctr">
              <a:buNone/>
              <a:defRPr sz="16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dirty="0"/>
              <a:t>- Optional author name here</a:t>
            </a:r>
          </a:p>
        </p:txBody>
      </p:sp>
    </p:spTree>
    <p:extLst>
      <p:ext uri="{BB962C8B-B14F-4D97-AF65-F5344CB8AC3E}">
        <p14:creationId xmlns:p14="http://schemas.microsoft.com/office/powerpoint/2010/main" val="1083539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399738" y="6325849"/>
            <a:ext cx="619593"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Heavy" charset="0"/>
                <a:ea typeface="ITC Franklin Gothic Std Heavy" charset="0"/>
                <a:cs typeface="ITC Franklin Gothic Std Heavy" charset="0"/>
              </a:rPr>
              <a:t>‹#›</a:t>
            </a:fld>
            <a:endParaRPr lang="en-US" sz="1600" b="1" i="0" dirty="0">
              <a:solidFill>
                <a:schemeClr val="bg1"/>
              </a:solidFill>
              <a:latin typeface="ITC Franklin Gothic Std Heavy" charset="0"/>
              <a:ea typeface="ITC Franklin Gothic Std Heavy" charset="0"/>
              <a:cs typeface="ITC Franklin Gothic Std Heavy" charset="0"/>
            </a:endParaRPr>
          </a:p>
        </p:txBody>
      </p:sp>
    </p:spTree>
    <p:extLst>
      <p:ext uri="{BB962C8B-B14F-4D97-AF65-F5344CB8AC3E}">
        <p14:creationId xmlns:p14="http://schemas.microsoft.com/office/powerpoint/2010/main" val="194084784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ulleted List Single Column">
    <p:spTree>
      <p:nvGrpSpPr>
        <p:cNvPr id="1" name=""/>
        <p:cNvGrpSpPr/>
        <p:nvPr/>
      </p:nvGrpSpPr>
      <p:grpSpPr>
        <a:xfrm>
          <a:off x="0" y="0"/>
          <a:ext cx="0" cy="0"/>
          <a:chOff x="0" y="0"/>
          <a:chExt cx="0" cy="0"/>
        </a:xfrm>
      </p:grpSpPr>
      <p:sp>
        <p:nvSpPr>
          <p:cNvPr id="2" name="Text Placeholder 12"/>
          <p:cNvSpPr>
            <a:spLocks noGrp="1"/>
          </p:cNvSpPr>
          <p:nvPr>
            <p:ph type="body" sz="quarter" idx="10" hasCustomPrompt="1"/>
          </p:nvPr>
        </p:nvSpPr>
        <p:spPr>
          <a:xfrm>
            <a:off x="520193" y="1221392"/>
            <a:ext cx="11146291" cy="424529"/>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Heavy" charset="0"/>
                <a:ea typeface="ITC Franklin Gothic Std Heavy" charset="0"/>
                <a:cs typeface="ITC Franklin Gothic Std Heavy" charset="0"/>
              </a:defRPr>
            </a:lvl1pPr>
            <a:lvl2pPr marL="457200" indent="0" algn="ctr">
              <a:buNone/>
              <a:defRPr sz="3200" b="1" i="0" cap="all" baseline="0">
                <a:latin typeface="ITC Franklin Gothic Std Heavy" charset="0"/>
                <a:ea typeface="ITC Franklin Gothic Std Heavy" charset="0"/>
                <a:cs typeface="ITC Franklin Gothic Std Heavy" charset="0"/>
              </a:defRPr>
            </a:lvl2pPr>
            <a:lvl3pPr marL="914400" indent="0" algn="ctr">
              <a:buNone/>
              <a:defRPr sz="3200" b="1" i="0" cap="all" baseline="0">
                <a:latin typeface="ITC Franklin Gothic Std Heavy" charset="0"/>
                <a:ea typeface="ITC Franklin Gothic Std Heavy" charset="0"/>
                <a:cs typeface="ITC Franklin Gothic Std Heavy" charset="0"/>
              </a:defRPr>
            </a:lvl3pPr>
            <a:lvl4pPr marL="1371600" indent="0" algn="ctr">
              <a:buNone/>
              <a:defRPr sz="3200" b="1" i="0" cap="all" baseline="0">
                <a:latin typeface="ITC Franklin Gothic Std Heavy" charset="0"/>
                <a:ea typeface="ITC Franklin Gothic Std Heavy" charset="0"/>
                <a:cs typeface="ITC Franklin Gothic Std Heavy" charset="0"/>
              </a:defRPr>
            </a:lvl4pPr>
            <a:lvl5pPr marL="1828800" indent="0" algn="ctr">
              <a:buNone/>
              <a:defRPr sz="3200" b="1" i="0" cap="all" baseline="0">
                <a:latin typeface="ITC Franklin Gothic Std Heavy" charset="0"/>
                <a:ea typeface="ITC Franklin Gothic Std Heavy" charset="0"/>
                <a:cs typeface="ITC Franklin Gothic Std Heavy" charset="0"/>
              </a:defRPr>
            </a:lvl5pPr>
          </a:lstStyle>
          <a:p>
            <a:pPr lvl="0"/>
            <a:r>
              <a:rPr lang="en-US" dirty="0"/>
              <a:t>Main title here</a:t>
            </a:r>
          </a:p>
        </p:txBody>
      </p:sp>
      <p:sp>
        <p:nvSpPr>
          <p:cNvPr id="3" name="Text Placeholder 9"/>
          <p:cNvSpPr>
            <a:spLocks noGrp="1"/>
          </p:cNvSpPr>
          <p:nvPr>
            <p:ph type="body" sz="quarter" idx="11" hasCustomPrompt="1"/>
          </p:nvPr>
        </p:nvSpPr>
        <p:spPr>
          <a:xfrm>
            <a:off x="2517019" y="2784821"/>
            <a:ext cx="3576320" cy="1379440"/>
          </a:xfrm>
          <a:prstGeom prst="rect">
            <a:avLst/>
          </a:prstGeom>
        </p:spPr>
        <p:txBody>
          <a:bodyPr/>
          <a:lstStyle>
            <a:lvl1pPr marL="285750" marR="0" indent="-285750" algn="l" defTabSz="914400" rtl="0" eaLnBrk="1" fontAlgn="auto" latinLnBrk="0" hangingPunct="1">
              <a:lnSpc>
                <a:spcPct val="300000"/>
              </a:lnSpc>
              <a:spcBef>
                <a:spcPts val="1000"/>
              </a:spcBef>
              <a:spcAft>
                <a:spcPts val="0"/>
              </a:spcAft>
              <a:buClrTx/>
              <a:buSzTx/>
              <a:buFont typeface="Arial" charset="0"/>
              <a:buChar char="•"/>
              <a:tabLst/>
              <a:defRPr sz="16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01</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02</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03</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04</a:t>
            </a:r>
          </a:p>
          <a:p>
            <a:pPr lvl="0"/>
            <a:endParaRPr lang="en-US" dirty="0"/>
          </a:p>
        </p:txBody>
      </p:sp>
      <p:sp>
        <p:nvSpPr>
          <p:cNvPr id="5" name="TextBox 4"/>
          <p:cNvSpPr txBox="1"/>
          <p:nvPr userDrawn="1"/>
        </p:nvSpPr>
        <p:spPr>
          <a:xfrm>
            <a:off x="399738" y="6325849"/>
            <a:ext cx="619593"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Heavy" charset="0"/>
                <a:ea typeface="ITC Franklin Gothic Std Heavy" charset="0"/>
                <a:cs typeface="ITC Franklin Gothic Std Heavy" charset="0"/>
              </a:rPr>
              <a:t>‹#›</a:t>
            </a:fld>
            <a:endParaRPr lang="en-US" sz="1600" b="1" i="0" dirty="0">
              <a:solidFill>
                <a:schemeClr val="bg1"/>
              </a:solidFill>
              <a:latin typeface="ITC Franklin Gothic Std Heavy" charset="0"/>
              <a:ea typeface="ITC Franklin Gothic Std Heavy" charset="0"/>
              <a:cs typeface="ITC Franklin Gothic Std Heavy" charset="0"/>
            </a:endParaRPr>
          </a:p>
        </p:txBody>
      </p:sp>
    </p:spTree>
    <p:extLst>
      <p:ext uri="{BB962C8B-B14F-4D97-AF65-F5344CB8AC3E}">
        <p14:creationId xmlns:p14="http://schemas.microsoft.com/office/powerpoint/2010/main" val="32020474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ulleted List Double Column">
    <p:spTree>
      <p:nvGrpSpPr>
        <p:cNvPr id="1" name=""/>
        <p:cNvGrpSpPr/>
        <p:nvPr/>
      </p:nvGrpSpPr>
      <p:grpSpPr>
        <a:xfrm>
          <a:off x="0" y="0"/>
          <a:ext cx="0" cy="0"/>
          <a:chOff x="0" y="0"/>
          <a:chExt cx="0" cy="0"/>
        </a:xfrm>
      </p:grpSpPr>
      <p:sp>
        <p:nvSpPr>
          <p:cNvPr id="2" name="Text Placeholder 9"/>
          <p:cNvSpPr>
            <a:spLocks noGrp="1"/>
          </p:cNvSpPr>
          <p:nvPr>
            <p:ph type="body" sz="quarter" idx="12" hasCustomPrompt="1"/>
          </p:nvPr>
        </p:nvSpPr>
        <p:spPr>
          <a:xfrm>
            <a:off x="6971047" y="2779776"/>
            <a:ext cx="3576320" cy="1379440"/>
          </a:xfrm>
          <a:prstGeom prst="rect">
            <a:avLst/>
          </a:prstGeom>
        </p:spPr>
        <p:txBody>
          <a:bodyPr/>
          <a:lstStyle>
            <a:lvl1pPr marL="285750" marR="0" indent="-285750" algn="l" defTabSz="914400" rtl="0" eaLnBrk="1" fontAlgn="auto" latinLnBrk="0" hangingPunct="1">
              <a:lnSpc>
                <a:spcPct val="300000"/>
              </a:lnSpc>
              <a:spcBef>
                <a:spcPts val="1000"/>
              </a:spcBef>
              <a:spcAft>
                <a:spcPts val="0"/>
              </a:spcAft>
              <a:buClrTx/>
              <a:buSzTx/>
              <a:buFont typeface="Arial" charset="0"/>
              <a:buChar char="•"/>
              <a:tabLst/>
              <a:defRPr sz="16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01</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02</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03</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04</a:t>
            </a:r>
          </a:p>
          <a:p>
            <a:pPr lvl="0"/>
            <a:endParaRPr lang="en-US" dirty="0"/>
          </a:p>
        </p:txBody>
      </p:sp>
      <p:sp>
        <p:nvSpPr>
          <p:cNvPr id="3" name="Text Placeholder 12"/>
          <p:cNvSpPr>
            <a:spLocks noGrp="1"/>
          </p:cNvSpPr>
          <p:nvPr>
            <p:ph type="body" sz="quarter" idx="10" hasCustomPrompt="1"/>
          </p:nvPr>
        </p:nvSpPr>
        <p:spPr>
          <a:xfrm>
            <a:off x="520193" y="1221392"/>
            <a:ext cx="11146291" cy="424529"/>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Heavy" charset="0"/>
                <a:ea typeface="ITC Franklin Gothic Std Heavy" charset="0"/>
                <a:cs typeface="ITC Franklin Gothic Std Heavy" charset="0"/>
              </a:defRPr>
            </a:lvl1pPr>
            <a:lvl2pPr marL="457200" indent="0" algn="ctr">
              <a:buNone/>
              <a:defRPr sz="3200" b="1" i="0" cap="all" baseline="0">
                <a:latin typeface="ITC Franklin Gothic Std Heavy" charset="0"/>
                <a:ea typeface="ITC Franklin Gothic Std Heavy" charset="0"/>
                <a:cs typeface="ITC Franklin Gothic Std Heavy" charset="0"/>
              </a:defRPr>
            </a:lvl2pPr>
            <a:lvl3pPr marL="914400" indent="0" algn="ctr">
              <a:buNone/>
              <a:defRPr sz="3200" b="1" i="0" cap="all" baseline="0">
                <a:latin typeface="ITC Franklin Gothic Std Heavy" charset="0"/>
                <a:ea typeface="ITC Franklin Gothic Std Heavy" charset="0"/>
                <a:cs typeface="ITC Franklin Gothic Std Heavy" charset="0"/>
              </a:defRPr>
            </a:lvl3pPr>
            <a:lvl4pPr marL="1371600" indent="0" algn="ctr">
              <a:buNone/>
              <a:defRPr sz="3200" b="1" i="0" cap="all" baseline="0">
                <a:latin typeface="ITC Franklin Gothic Std Heavy" charset="0"/>
                <a:ea typeface="ITC Franklin Gothic Std Heavy" charset="0"/>
                <a:cs typeface="ITC Franklin Gothic Std Heavy" charset="0"/>
              </a:defRPr>
            </a:lvl4pPr>
            <a:lvl5pPr marL="1828800" indent="0" algn="ctr">
              <a:buNone/>
              <a:defRPr sz="3200" b="1" i="0" cap="all" baseline="0">
                <a:latin typeface="ITC Franklin Gothic Std Heavy" charset="0"/>
                <a:ea typeface="ITC Franklin Gothic Std Heavy" charset="0"/>
                <a:cs typeface="ITC Franklin Gothic Std Heavy" charset="0"/>
              </a:defRPr>
            </a:lvl5pPr>
          </a:lstStyle>
          <a:p>
            <a:pPr lvl="0"/>
            <a:r>
              <a:rPr lang="en-US" dirty="0"/>
              <a:t>Main title here</a:t>
            </a:r>
          </a:p>
        </p:txBody>
      </p:sp>
      <p:sp>
        <p:nvSpPr>
          <p:cNvPr id="4" name="Text Placeholder 9"/>
          <p:cNvSpPr>
            <a:spLocks noGrp="1"/>
          </p:cNvSpPr>
          <p:nvPr>
            <p:ph type="body" sz="quarter" idx="11" hasCustomPrompt="1"/>
          </p:nvPr>
        </p:nvSpPr>
        <p:spPr>
          <a:xfrm>
            <a:off x="2517019" y="2784821"/>
            <a:ext cx="3576320" cy="1379440"/>
          </a:xfrm>
          <a:prstGeom prst="rect">
            <a:avLst/>
          </a:prstGeom>
        </p:spPr>
        <p:txBody>
          <a:bodyPr/>
          <a:lstStyle>
            <a:lvl1pPr marL="285750" marR="0" indent="-285750" algn="l" defTabSz="914400" rtl="0" eaLnBrk="1" fontAlgn="auto" latinLnBrk="0" hangingPunct="1">
              <a:lnSpc>
                <a:spcPct val="300000"/>
              </a:lnSpc>
              <a:spcBef>
                <a:spcPts val="1000"/>
              </a:spcBef>
              <a:spcAft>
                <a:spcPts val="0"/>
              </a:spcAft>
              <a:buClrTx/>
              <a:buSzTx/>
              <a:buFont typeface="Arial" charset="0"/>
              <a:buChar char="•"/>
              <a:tabLst/>
              <a:defRPr sz="16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01</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02</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03</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dirty="0"/>
              <a:t>List item 04</a:t>
            </a:r>
          </a:p>
          <a:p>
            <a:pPr lvl="0"/>
            <a:endParaRPr lang="en-US" dirty="0"/>
          </a:p>
        </p:txBody>
      </p:sp>
      <p:sp>
        <p:nvSpPr>
          <p:cNvPr id="5" name="TextBox 4"/>
          <p:cNvSpPr txBox="1"/>
          <p:nvPr userDrawn="1"/>
        </p:nvSpPr>
        <p:spPr>
          <a:xfrm>
            <a:off x="399738" y="6325849"/>
            <a:ext cx="619593"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Heavy" charset="0"/>
                <a:ea typeface="ITC Franklin Gothic Std Heavy" charset="0"/>
                <a:cs typeface="ITC Franklin Gothic Std Heavy" charset="0"/>
              </a:rPr>
              <a:t>‹#›</a:t>
            </a:fld>
            <a:endParaRPr lang="en-US" sz="1600" b="1" i="0" dirty="0">
              <a:solidFill>
                <a:schemeClr val="bg1"/>
              </a:solidFill>
              <a:latin typeface="ITC Franklin Gothic Std Heavy" charset="0"/>
              <a:ea typeface="ITC Franklin Gothic Std Heavy" charset="0"/>
              <a:cs typeface="ITC Franklin Gothic Std Heavy" charset="0"/>
            </a:endParaRPr>
          </a:p>
        </p:txBody>
      </p:sp>
    </p:spTree>
    <p:extLst>
      <p:ext uri="{BB962C8B-B14F-4D97-AF65-F5344CB8AC3E}">
        <p14:creationId xmlns:p14="http://schemas.microsoft.com/office/powerpoint/2010/main" val="161641734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BDC120-2DB6-45F0-874D-D43FFD5A86F3}" type="datetimeFigureOut">
              <a:rPr lang="en-US" smtClean="0"/>
              <a:t>7/26/24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7600617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4F86-5829-9249-BA04-EE100DF9E4B7}"/>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4590548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A3C1-8B12-2B4C-8199-EA1D4EA6B2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50E878-447C-074F-A81D-E91D56A950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FA503C-7B2A-B545-B61C-66E9B2DAB3AD}"/>
              </a:ext>
            </a:extLst>
          </p:cNvPr>
          <p:cNvSpPr>
            <a:spLocks noGrp="1"/>
          </p:cNvSpPr>
          <p:nvPr>
            <p:ph type="dt" sz="half" idx="10"/>
          </p:nvPr>
        </p:nvSpPr>
        <p:spPr/>
        <p:txBody>
          <a:bodyPr/>
          <a:lstStyle/>
          <a:p>
            <a:fld id="{BF7630F8-C934-CB4D-9D27-75DBC765FCDD}" type="datetimeFigureOut">
              <a:rPr lang="en-US" smtClean="0"/>
              <a:t>7/26/24</a:t>
            </a:fld>
            <a:endParaRPr lang="en-US"/>
          </a:p>
        </p:txBody>
      </p:sp>
      <p:sp>
        <p:nvSpPr>
          <p:cNvPr id="5" name="Footer Placeholder 4">
            <a:extLst>
              <a:ext uri="{FF2B5EF4-FFF2-40B4-BE49-F238E27FC236}">
                <a16:creationId xmlns:a16="http://schemas.microsoft.com/office/drawing/2014/main" id="{319BB06B-9FC7-3B4A-B29B-08598C1B9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F2A06-EEBC-8E44-8595-12E676799F9A}"/>
              </a:ext>
            </a:extLst>
          </p:cNvPr>
          <p:cNvSpPr>
            <a:spLocks noGrp="1"/>
          </p:cNvSpPr>
          <p:nvPr>
            <p:ph type="sldNum" sz="quarter" idx="12"/>
          </p:nvPr>
        </p:nvSpPr>
        <p:spPr/>
        <p:txBody>
          <a:bodyPr/>
          <a:lstStyle/>
          <a:p>
            <a:fld id="{A905C45A-D6E9-7B4D-B9DD-497B3589534D}" type="slidenum">
              <a:rPr lang="en-US" smtClean="0"/>
              <a:t>‹#›</a:t>
            </a:fld>
            <a:endParaRPr lang="en-US"/>
          </a:p>
        </p:txBody>
      </p:sp>
    </p:spTree>
    <p:extLst>
      <p:ext uri="{BB962C8B-B14F-4D97-AF65-F5344CB8AC3E}">
        <p14:creationId xmlns:p14="http://schemas.microsoft.com/office/powerpoint/2010/main" val="94278566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3D658-264C-DB4A-BC6A-219974CE31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F08EDD-228D-0345-BD98-C099AF9687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62B2E-A53D-3C44-92C6-599604B0C3BA}"/>
              </a:ext>
            </a:extLst>
          </p:cNvPr>
          <p:cNvSpPr>
            <a:spLocks noGrp="1"/>
          </p:cNvSpPr>
          <p:nvPr>
            <p:ph type="dt" sz="half" idx="10"/>
          </p:nvPr>
        </p:nvSpPr>
        <p:spPr/>
        <p:txBody>
          <a:bodyPr/>
          <a:lstStyle/>
          <a:p>
            <a:fld id="{BF7630F8-C934-CB4D-9D27-75DBC765FCDD}" type="datetimeFigureOut">
              <a:rPr lang="en-US" smtClean="0"/>
              <a:t>7/26/24</a:t>
            </a:fld>
            <a:endParaRPr lang="en-US"/>
          </a:p>
        </p:txBody>
      </p:sp>
      <p:sp>
        <p:nvSpPr>
          <p:cNvPr id="5" name="Footer Placeholder 4">
            <a:extLst>
              <a:ext uri="{FF2B5EF4-FFF2-40B4-BE49-F238E27FC236}">
                <a16:creationId xmlns:a16="http://schemas.microsoft.com/office/drawing/2014/main" id="{E390973A-8995-A846-B709-0F2AFA480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5F47C-FDF1-794D-A75E-57F9F265E73F}"/>
              </a:ext>
            </a:extLst>
          </p:cNvPr>
          <p:cNvSpPr>
            <a:spLocks noGrp="1"/>
          </p:cNvSpPr>
          <p:nvPr>
            <p:ph type="sldNum" sz="quarter" idx="12"/>
          </p:nvPr>
        </p:nvSpPr>
        <p:spPr/>
        <p:txBody>
          <a:bodyPr/>
          <a:lstStyle/>
          <a:p>
            <a:fld id="{A905C45A-D6E9-7B4D-B9DD-497B3589534D}" type="slidenum">
              <a:rPr lang="en-US" smtClean="0"/>
              <a:t>‹#›</a:t>
            </a:fld>
            <a:endParaRPr lang="en-US"/>
          </a:p>
        </p:txBody>
      </p:sp>
    </p:spTree>
    <p:extLst>
      <p:ext uri="{BB962C8B-B14F-4D97-AF65-F5344CB8AC3E}">
        <p14:creationId xmlns:p14="http://schemas.microsoft.com/office/powerpoint/2010/main" val="371553714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B38B-9BF6-9D4F-9808-D36E8EE0FCC1}"/>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ABD74E-634F-C448-BCA1-4A2719F3D03F}"/>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9BD1AD-911E-FC4D-B0AA-2DDDFCC3756C}"/>
              </a:ext>
            </a:extLst>
          </p:cNvPr>
          <p:cNvSpPr>
            <a:spLocks noGrp="1"/>
          </p:cNvSpPr>
          <p:nvPr>
            <p:ph type="dt" sz="half" idx="10"/>
          </p:nvPr>
        </p:nvSpPr>
        <p:spPr/>
        <p:txBody>
          <a:bodyPr/>
          <a:lstStyle/>
          <a:p>
            <a:fld id="{BF7630F8-C934-CB4D-9D27-75DBC765FCDD}" type="datetimeFigureOut">
              <a:rPr lang="en-US" smtClean="0"/>
              <a:t>7/26/24</a:t>
            </a:fld>
            <a:endParaRPr lang="en-US"/>
          </a:p>
        </p:txBody>
      </p:sp>
      <p:sp>
        <p:nvSpPr>
          <p:cNvPr id="5" name="Footer Placeholder 4">
            <a:extLst>
              <a:ext uri="{FF2B5EF4-FFF2-40B4-BE49-F238E27FC236}">
                <a16:creationId xmlns:a16="http://schemas.microsoft.com/office/drawing/2014/main" id="{330CAE79-8D66-504F-8B4C-FD363DA4C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2D08B-6F42-4447-A303-202274B875F0}"/>
              </a:ext>
            </a:extLst>
          </p:cNvPr>
          <p:cNvSpPr>
            <a:spLocks noGrp="1"/>
          </p:cNvSpPr>
          <p:nvPr>
            <p:ph type="sldNum" sz="quarter" idx="12"/>
          </p:nvPr>
        </p:nvSpPr>
        <p:spPr/>
        <p:txBody>
          <a:bodyPr/>
          <a:lstStyle/>
          <a:p>
            <a:fld id="{A905C45A-D6E9-7B4D-B9DD-497B3589534D}" type="slidenum">
              <a:rPr lang="en-US" smtClean="0"/>
              <a:t>‹#›</a:t>
            </a:fld>
            <a:endParaRPr lang="en-US"/>
          </a:p>
        </p:txBody>
      </p:sp>
    </p:spTree>
    <p:extLst>
      <p:ext uri="{BB962C8B-B14F-4D97-AF65-F5344CB8AC3E}">
        <p14:creationId xmlns:p14="http://schemas.microsoft.com/office/powerpoint/2010/main" val="47537113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9E53-04CA-214B-B2DC-745D4B1A4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A4FC05-17C2-174A-B353-F7554D416BC2}"/>
              </a:ext>
            </a:extLst>
          </p:cNvPr>
          <p:cNvSpPr>
            <a:spLocks noGrp="1"/>
          </p:cNvSpPr>
          <p:nvPr>
            <p:ph sz="half" idx="1"/>
          </p:nvPr>
        </p:nvSpPr>
        <p:spPr>
          <a:xfrm>
            <a:off x="8382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13B345-B4B5-2141-9DB4-285197391AFB}"/>
              </a:ext>
            </a:extLst>
          </p:cNvPr>
          <p:cNvSpPr>
            <a:spLocks noGrp="1"/>
          </p:cNvSpPr>
          <p:nvPr>
            <p:ph sz="half" idx="2"/>
          </p:nvPr>
        </p:nvSpPr>
        <p:spPr>
          <a:xfrm>
            <a:off x="6197600" y="1825625"/>
            <a:ext cx="515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17209D-6849-E44F-910F-9CF46D7C3035}"/>
              </a:ext>
            </a:extLst>
          </p:cNvPr>
          <p:cNvSpPr>
            <a:spLocks noGrp="1"/>
          </p:cNvSpPr>
          <p:nvPr>
            <p:ph type="dt" sz="half" idx="10"/>
          </p:nvPr>
        </p:nvSpPr>
        <p:spPr/>
        <p:txBody>
          <a:bodyPr/>
          <a:lstStyle/>
          <a:p>
            <a:fld id="{BF7630F8-C934-CB4D-9D27-75DBC765FCDD}" type="datetimeFigureOut">
              <a:rPr lang="en-US" smtClean="0"/>
              <a:t>7/26/24</a:t>
            </a:fld>
            <a:endParaRPr lang="en-US"/>
          </a:p>
        </p:txBody>
      </p:sp>
      <p:sp>
        <p:nvSpPr>
          <p:cNvPr id="6" name="Footer Placeholder 5">
            <a:extLst>
              <a:ext uri="{FF2B5EF4-FFF2-40B4-BE49-F238E27FC236}">
                <a16:creationId xmlns:a16="http://schemas.microsoft.com/office/drawing/2014/main" id="{EECDF39F-71CD-BF4B-A93A-44339651CD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09B241-1DBF-0A43-9A25-22F522C639FE}"/>
              </a:ext>
            </a:extLst>
          </p:cNvPr>
          <p:cNvSpPr>
            <a:spLocks noGrp="1"/>
          </p:cNvSpPr>
          <p:nvPr>
            <p:ph type="sldNum" sz="quarter" idx="12"/>
          </p:nvPr>
        </p:nvSpPr>
        <p:spPr/>
        <p:txBody>
          <a:bodyPr/>
          <a:lstStyle/>
          <a:p>
            <a:fld id="{A905C45A-D6E9-7B4D-B9DD-497B3589534D}" type="slidenum">
              <a:rPr lang="en-US" smtClean="0"/>
              <a:t>‹#›</a:t>
            </a:fld>
            <a:endParaRPr lang="en-US"/>
          </a:p>
        </p:txBody>
      </p:sp>
    </p:spTree>
    <p:extLst>
      <p:ext uri="{BB962C8B-B14F-4D97-AF65-F5344CB8AC3E}">
        <p14:creationId xmlns:p14="http://schemas.microsoft.com/office/powerpoint/2010/main" val="207732936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1F4F-C60E-0E41-850C-E522AC73417A}"/>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892A7D-1965-0E44-A99B-24C57277BB77}"/>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1DB6DE6-FE32-8845-AD6B-0528888BA1F6}"/>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BD1A65-0A5D-D246-B68C-254C28F58072}"/>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A7DD6A-7DB7-EA49-ABE7-6B1830BD0CC8}"/>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037CE6-AD82-8F4F-B786-1552A2D01588}"/>
              </a:ext>
            </a:extLst>
          </p:cNvPr>
          <p:cNvSpPr>
            <a:spLocks noGrp="1"/>
          </p:cNvSpPr>
          <p:nvPr>
            <p:ph type="dt" sz="half" idx="10"/>
          </p:nvPr>
        </p:nvSpPr>
        <p:spPr/>
        <p:txBody>
          <a:bodyPr/>
          <a:lstStyle/>
          <a:p>
            <a:fld id="{BF7630F8-C934-CB4D-9D27-75DBC765FCDD}" type="datetimeFigureOut">
              <a:rPr lang="en-US" smtClean="0"/>
              <a:t>7/26/24</a:t>
            </a:fld>
            <a:endParaRPr lang="en-US"/>
          </a:p>
        </p:txBody>
      </p:sp>
      <p:sp>
        <p:nvSpPr>
          <p:cNvPr id="8" name="Footer Placeholder 7">
            <a:extLst>
              <a:ext uri="{FF2B5EF4-FFF2-40B4-BE49-F238E27FC236}">
                <a16:creationId xmlns:a16="http://schemas.microsoft.com/office/drawing/2014/main" id="{10495961-39DA-5C44-9D00-AF78BCA760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B3DF48-E38D-D04D-82E1-9A97995DE7C0}"/>
              </a:ext>
            </a:extLst>
          </p:cNvPr>
          <p:cNvSpPr>
            <a:spLocks noGrp="1"/>
          </p:cNvSpPr>
          <p:nvPr>
            <p:ph type="sldNum" sz="quarter" idx="12"/>
          </p:nvPr>
        </p:nvSpPr>
        <p:spPr/>
        <p:txBody>
          <a:bodyPr/>
          <a:lstStyle/>
          <a:p>
            <a:fld id="{A905C45A-D6E9-7B4D-B9DD-497B3589534D}" type="slidenum">
              <a:rPr lang="en-US" smtClean="0"/>
              <a:t>‹#›</a:t>
            </a:fld>
            <a:endParaRPr lang="en-US"/>
          </a:p>
        </p:txBody>
      </p:sp>
    </p:spTree>
    <p:extLst>
      <p:ext uri="{BB962C8B-B14F-4D97-AF65-F5344CB8AC3E}">
        <p14:creationId xmlns:p14="http://schemas.microsoft.com/office/powerpoint/2010/main" val="187921793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72D4-39A6-A246-B3D2-AF327ECBEC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FB59D2-7490-0442-A264-66B33211BDEC}"/>
              </a:ext>
            </a:extLst>
          </p:cNvPr>
          <p:cNvSpPr>
            <a:spLocks noGrp="1"/>
          </p:cNvSpPr>
          <p:nvPr>
            <p:ph type="dt" sz="half" idx="10"/>
          </p:nvPr>
        </p:nvSpPr>
        <p:spPr/>
        <p:txBody>
          <a:bodyPr/>
          <a:lstStyle/>
          <a:p>
            <a:fld id="{BF7630F8-C934-CB4D-9D27-75DBC765FCDD}" type="datetimeFigureOut">
              <a:rPr lang="en-US" smtClean="0"/>
              <a:t>7/26/24</a:t>
            </a:fld>
            <a:endParaRPr lang="en-US"/>
          </a:p>
        </p:txBody>
      </p:sp>
      <p:sp>
        <p:nvSpPr>
          <p:cNvPr id="4" name="Footer Placeholder 3">
            <a:extLst>
              <a:ext uri="{FF2B5EF4-FFF2-40B4-BE49-F238E27FC236}">
                <a16:creationId xmlns:a16="http://schemas.microsoft.com/office/drawing/2014/main" id="{E982D6FA-28B3-8945-90AD-95A154ABAD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3AB13A-9EB8-9245-AF86-13035F7F0869}"/>
              </a:ext>
            </a:extLst>
          </p:cNvPr>
          <p:cNvSpPr>
            <a:spLocks noGrp="1"/>
          </p:cNvSpPr>
          <p:nvPr>
            <p:ph type="sldNum" sz="quarter" idx="12"/>
          </p:nvPr>
        </p:nvSpPr>
        <p:spPr/>
        <p:txBody>
          <a:bodyPr/>
          <a:lstStyle/>
          <a:p>
            <a:fld id="{A905C45A-D6E9-7B4D-B9DD-497B3589534D}" type="slidenum">
              <a:rPr lang="en-US" smtClean="0"/>
              <a:t>‹#›</a:t>
            </a:fld>
            <a:endParaRPr lang="en-US"/>
          </a:p>
        </p:txBody>
      </p:sp>
    </p:spTree>
    <p:extLst>
      <p:ext uri="{BB962C8B-B14F-4D97-AF65-F5344CB8AC3E}">
        <p14:creationId xmlns:p14="http://schemas.microsoft.com/office/powerpoint/2010/main" val="195295140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3FDFC1-EF63-754B-8738-E506099FF384}"/>
              </a:ext>
            </a:extLst>
          </p:cNvPr>
          <p:cNvSpPr>
            <a:spLocks noGrp="1"/>
          </p:cNvSpPr>
          <p:nvPr>
            <p:ph type="dt" sz="half" idx="10"/>
          </p:nvPr>
        </p:nvSpPr>
        <p:spPr/>
        <p:txBody>
          <a:bodyPr/>
          <a:lstStyle/>
          <a:p>
            <a:fld id="{BF7630F8-C934-CB4D-9D27-75DBC765FCDD}" type="datetimeFigureOut">
              <a:rPr lang="en-US" smtClean="0"/>
              <a:t>7/26/24</a:t>
            </a:fld>
            <a:endParaRPr lang="en-US"/>
          </a:p>
        </p:txBody>
      </p:sp>
      <p:sp>
        <p:nvSpPr>
          <p:cNvPr id="3" name="Footer Placeholder 2">
            <a:extLst>
              <a:ext uri="{FF2B5EF4-FFF2-40B4-BE49-F238E27FC236}">
                <a16:creationId xmlns:a16="http://schemas.microsoft.com/office/drawing/2014/main" id="{2898EF82-461B-2848-AD50-83ECBABEA2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5012BE-B265-4044-B7CB-9FFEC66BA03F}"/>
              </a:ext>
            </a:extLst>
          </p:cNvPr>
          <p:cNvSpPr>
            <a:spLocks noGrp="1"/>
          </p:cNvSpPr>
          <p:nvPr>
            <p:ph type="sldNum" sz="quarter" idx="12"/>
          </p:nvPr>
        </p:nvSpPr>
        <p:spPr/>
        <p:txBody>
          <a:bodyPr/>
          <a:lstStyle/>
          <a:p>
            <a:fld id="{A905C45A-D6E9-7B4D-B9DD-497B3589534D}" type="slidenum">
              <a:rPr lang="en-US" smtClean="0"/>
              <a:t>‹#›</a:t>
            </a:fld>
            <a:endParaRPr lang="en-US"/>
          </a:p>
        </p:txBody>
      </p:sp>
    </p:spTree>
    <p:extLst>
      <p:ext uri="{BB962C8B-B14F-4D97-AF65-F5344CB8AC3E}">
        <p14:creationId xmlns:p14="http://schemas.microsoft.com/office/powerpoint/2010/main" val="188888730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7A84-A8A3-DB4C-A3BA-A4552C99EF3B}"/>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049B3D-B34C-CD47-AC85-A34B873E3308}"/>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AA6204-8BFD-F241-9475-3021112EE9B1}"/>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DDFB2F-46F0-B248-8F7E-6886FAB13C1A}"/>
              </a:ext>
            </a:extLst>
          </p:cNvPr>
          <p:cNvSpPr>
            <a:spLocks noGrp="1"/>
          </p:cNvSpPr>
          <p:nvPr>
            <p:ph type="dt" sz="half" idx="10"/>
          </p:nvPr>
        </p:nvSpPr>
        <p:spPr/>
        <p:txBody>
          <a:bodyPr/>
          <a:lstStyle/>
          <a:p>
            <a:fld id="{BF7630F8-C934-CB4D-9D27-75DBC765FCDD}" type="datetimeFigureOut">
              <a:rPr lang="en-US" smtClean="0"/>
              <a:t>7/26/24</a:t>
            </a:fld>
            <a:endParaRPr lang="en-US"/>
          </a:p>
        </p:txBody>
      </p:sp>
      <p:sp>
        <p:nvSpPr>
          <p:cNvPr id="6" name="Footer Placeholder 5">
            <a:extLst>
              <a:ext uri="{FF2B5EF4-FFF2-40B4-BE49-F238E27FC236}">
                <a16:creationId xmlns:a16="http://schemas.microsoft.com/office/drawing/2014/main" id="{AA46F5D6-238A-1E42-9084-97DCCE3EB4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A5E38-55F7-2444-8CAB-E6DF29070DAC}"/>
              </a:ext>
            </a:extLst>
          </p:cNvPr>
          <p:cNvSpPr>
            <a:spLocks noGrp="1"/>
          </p:cNvSpPr>
          <p:nvPr>
            <p:ph type="sldNum" sz="quarter" idx="12"/>
          </p:nvPr>
        </p:nvSpPr>
        <p:spPr/>
        <p:txBody>
          <a:bodyPr/>
          <a:lstStyle/>
          <a:p>
            <a:fld id="{A905C45A-D6E9-7B4D-B9DD-497B3589534D}" type="slidenum">
              <a:rPr lang="en-US" smtClean="0"/>
              <a:t>‹#›</a:t>
            </a:fld>
            <a:endParaRPr lang="en-US"/>
          </a:p>
        </p:txBody>
      </p:sp>
    </p:spTree>
    <p:extLst>
      <p:ext uri="{BB962C8B-B14F-4D97-AF65-F5344CB8AC3E}">
        <p14:creationId xmlns:p14="http://schemas.microsoft.com/office/powerpoint/2010/main" val="320856340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C83E4-7E39-1040-9729-F40F45AB7EAF}"/>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B37D2A-B965-4548-A874-54FBDE79C652}"/>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8200E7-88AE-C64E-8E28-7B9B8746558F}"/>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0FBFD1-5B84-C14A-A949-3696516CB1FF}"/>
              </a:ext>
            </a:extLst>
          </p:cNvPr>
          <p:cNvSpPr>
            <a:spLocks noGrp="1"/>
          </p:cNvSpPr>
          <p:nvPr>
            <p:ph type="dt" sz="half" idx="10"/>
          </p:nvPr>
        </p:nvSpPr>
        <p:spPr/>
        <p:txBody>
          <a:bodyPr/>
          <a:lstStyle/>
          <a:p>
            <a:fld id="{BF7630F8-C934-CB4D-9D27-75DBC765FCDD}" type="datetimeFigureOut">
              <a:rPr lang="en-US" smtClean="0"/>
              <a:t>7/26/24</a:t>
            </a:fld>
            <a:endParaRPr lang="en-US"/>
          </a:p>
        </p:txBody>
      </p:sp>
      <p:sp>
        <p:nvSpPr>
          <p:cNvPr id="6" name="Footer Placeholder 5">
            <a:extLst>
              <a:ext uri="{FF2B5EF4-FFF2-40B4-BE49-F238E27FC236}">
                <a16:creationId xmlns:a16="http://schemas.microsoft.com/office/drawing/2014/main" id="{D2DED03E-915B-AC4B-B6E9-4F96989B3F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3F7E53-EB66-1148-A5A4-DBB7AA0346AD}"/>
              </a:ext>
            </a:extLst>
          </p:cNvPr>
          <p:cNvSpPr>
            <a:spLocks noGrp="1"/>
          </p:cNvSpPr>
          <p:nvPr>
            <p:ph type="sldNum" sz="quarter" idx="12"/>
          </p:nvPr>
        </p:nvSpPr>
        <p:spPr/>
        <p:txBody>
          <a:bodyPr/>
          <a:lstStyle/>
          <a:p>
            <a:fld id="{A905C45A-D6E9-7B4D-B9DD-497B3589534D}" type="slidenum">
              <a:rPr lang="en-US" smtClean="0"/>
              <a:t>‹#›</a:t>
            </a:fld>
            <a:endParaRPr lang="en-US"/>
          </a:p>
        </p:txBody>
      </p:sp>
    </p:spTree>
    <p:extLst>
      <p:ext uri="{BB962C8B-B14F-4D97-AF65-F5344CB8AC3E}">
        <p14:creationId xmlns:p14="http://schemas.microsoft.com/office/powerpoint/2010/main" val="6793973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BDC120-2DB6-45F0-874D-D43FFD5A86F3}" type="datetimeFigureOut">
              <a:rPr lang="en-US" smtClean="0"/>
              <a:t>7/26/24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18842748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6AFB-A44D-4D48-9CCF-E7602EF735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DA5D0B-D1C5-E247-ADC0-ACF4AE70EB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E98C0-1D23-0F43-9A0D-843DC8666E2F}"/>
              </a:ext>
            </a:extLst>
          </p:cNvPr>
          <p:cNvSpPr>
            <a:spLocks noGrp="1"/>
          </p:cNvSpPr>
          <p:nvPr>
            <p:ph type="dt" sz="half" idx="10"/>
          </p:nvPr>
        </p:nvSpPr>
        <p:spPr/>
        <p:txBody>
          <a:bodyPr/>
          <a:lstStyle/>
          <a:p>
            <a:fld id="{BF7630F8-C934-CB4D-9D27-75DBC765FCDD}" type="datetimeFigureOut">
              <a:rPr lang="en-US" smtClean="0"/>
              <a:t>7/26/24</a:t>
            </a:fld>
            <a:endParaRPr lang="en-US"/>
          </a:p>
        </p:txBody>
      </p:sp>
      <p:sp>
        <p:nvSpPr>
          <p:cNvPr id="5" name="Footer Placeholder 4">
            <a:extLst>
              <a:ext uri="{FF2B5EF4-FFF2-40B4-BE49-F238E27FC236}">
                <a16:creationId xmlns:a16="http://schemas.microsoft.com/office/drawing/2014/main" id="{8341AB42-F062-C74D-9D03-948D927F5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97CA66-8416-DA48-93E7-303CDA865DD7}"/>
              </a:ext>
            </a:extLst>
          </p:cNvPr>
          <p:cNvSpPr>
            <a:spLocks noGrp="1"/>
          </p:cNvSpPr>
          <p:nvPr>
            <p:ph type="sldNum" sz="quarter" idx="12"/>
          </p:nvPr>
        </p:nvSpPr>
        <p:spPr/>
        <p:txBody>
          <a:bodyPr/>
          <a:lstStyle/>
          <a:p>
            <a:fld id="{A905C45A-D6E9-7B4D-B9DD-497B3589534D}" type="slidenum">
              <a:rPr lang="en-US" smtClean="0"/>
              <a:t>‹#›</a:t>
            </a:fld>
            <a:endParaRPr lang="en-US"/>
          </a:p>
        </p:txBody>
      </p:sp>
    </p:spTree>
    <p:extLst>
      <p:ext uri="{BB962C8B-B14F-4D97-AF65-F5344CB8AC3E}">
        <p14:creationId xmlns:p14="http://schemas.microsoft.com/office/powerpoint/2010/main" val="392919216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75F0D-2F52-E941-9F03-276D5136A683}"/>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1BB885-374C-6E4F-8CB3-EA1AEE9E6886}"/>
              </a:ext>
            </a:extLst>
          </p:cNvPr>
          <p:cNvSpPr>
            <a:spLocks noGrp="1"/>
          </p:cNvSpPr>
          <p:nvPr>
            <p:ph type="body" orient="vert" idx="1"/>
          </p:nvPr>
        </p:nvSpPr>
        <p:spPr>
          <a:xfrm>
            <a:off x="838201" y="365125"/>
            <a:ext cx="76835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9146F-80BF-0F41-A830-C1FA44CF3657}"/>
              </a:ext>
            </a:extLst>
          </p:cNvPr>
          <p:cNvSpPr>
            <a:spLocks noGrp="1"/>
          </p:cNvSpPr>
          <p:nvPr>
            <p:ph type="dt" sz="half" idx="10"/>
          </p:nvPr>
        </p:nvSpPr>
        <p:spPr/>
        <p:txBody>
          <a:bodyPr/>
          <a:lstStyle/>
          <a:p>
            <a:fld id="{BF7630F8-C934-CB4D-9D27-75DBC765FCDD}" type="datetimeFigureOut">
              <a:rPr lang="en-US" smtClean="0"/>
              <a:t>7/26/24</a:t>
            </a:fld>
            <a:endParaRPr lang="en-US"/>
          </a:p>
        </p:txBody>
      </p:sp>
      <p:sp>
        <p:nvSpPr>
          <p:cNvPr id="5" name="Footer Placeholder 4">
            <a:extLst>
              <a:ext uri="{FF2B5EF4-FFF2-40B4-BE49-F238E27FC236}">
                <a16:creationId xmlns:a16="http://schemas.microsoft.com/office/drawing/2014/main" id="{EFF2CD61-4F6A-AA4D-8105-97D69019FB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16010-8E1C-D24C-9482-9AF16430A358}"/>
              </a:ext>
            </a:extLst>
          </p:cNvPr>
          <p:cNvSpPr>
            <a:spLocks noGrp="1"/>
          </p:cNvSpPr>
          <p:nvPr>
            <p:ph type="sldNum" sz="quarter" idx="12"/>
          </p:nvPr>
        </p:nvSpPr>
        <p:spPr/>
        <p:txBody>
          <a:bodyPr/>
          <a:lstStyle/>
          <a:p>
            <a:fld id="{A905C45A-D6E9-7B4D-B9DD-497B3589534D}" type="slidenum">
              <a:rPr lang="en-US" smtClean="0"/>
              <a:t>‹#›</a:t>
            </a:fld>
            <a:endParaRPr lang="en-US"/>
          </a:p>
        </p:txBody>
      </p:sp>
    </p:spTree>
    <p:extLst>
      <p:ext uri="{BB962C8B-B14F-4D97-AF65-F5344CB8AC3E}">
        <p14:creationId xmlns:p14="http://schemas.microsoft.com/office/powerpoint/2010/main" val="211242709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ext Placeholder 13"/>
          <p:cNvSpPr>
            <a:spLocks noGrp="1"/>
          </p:cNvSpPr>
          <p:nvPr>
            <p:ph type="body" sz="quarter" idx="11" hasCustomPrompt="1"/>
          </p:nvPr>
        </p:nvSpPr>
        <p:spPr>
          <a:xfrm>
            <a:off x="1187501" y="2420939"/>
            <a:ext cx="4761353" cy="26320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a:solidFill>
                  <a:schemeClr val="tx1">
                    <a:lumMod val="65000"/>
                    <a:lumOff val="35000"/>
                  </a:schemeClr>
                </a:solidFill>
              </a:defRPr>
            </a:lvl1pPr>
            <a:lvl2pPr marL="457200" indent="0">
              <a:buNone/>
              <a:defRPr sz="16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600">
                <a:solidFill>
                  <a:schemeClr val="tx1">
                    <a:lumMod val="65000"/>
                    <a:lumOff val="35000"/>
                  </a:schemeClr>
                </a:solidFill>
              </a:defRPr>
            </a:lvl4pPr>
            <a:lvl5pPr marL="1828800" indent="0">
              <a:buNone/>
              <a:defRPr sz="1600">
                <a:solidFill>
                  <a:schemeClr val="tx1">
                    <a:lumMod val="65000"/>
                    <a:lumOff val="3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potenti</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Nunc vitae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et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tincidunt</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bibendum</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vitae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sollicitudin</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urna</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Cras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eros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dolor,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finibus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in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risus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etus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hendrerit</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porta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augue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com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turpis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nec</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vulputate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vehicula</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Nunc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leo</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justo</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cursus,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vel</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ultricies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odio</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varius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Quisquety</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pharetra dolor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eu</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sagittis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massa</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ornare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sit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amet</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un semper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sed</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erat</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rhoncus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nunc</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vitae dictum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pretium</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libero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convallis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tortor</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eget</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a:t>
            </a:r>
            <a:endParaRPr lang="en-US" sz="1400" b="0" i="0" dirty="0">
              <a:solidFill>
                <a:schemeClr val="tx1">
                  <a:lumMod val="65000"/>
                  <a:lumOff val="35000"/>
                </a:schemeClr>
              </a:solidFill>
              <a:effectLst/>
              <a:latin typeface="ITC Franklin Gothic Std Book" charset="0"/>
              <a:ea typeface="ITC Franklin Gothic Std Book" charset="0"/>
              <a:cs typeface="ITC Franklin Gothic Std Book" charset="0"/>
            </a:endParaRPr>
          </a:p>
          <a:p>
            <a:pPr lvl="0"/>
            <a:endParaRPr lang="en-US" dirty="0"/>
          </a:p>
        </p:txBody>
      </p:sp>
      <p:sp>
        <p:nvSpPr>
          <p:cNvPr id="4" name="Text Placeholder 12"/>
          <p:cNvSpPr>
            <a:spLocks noGrp="1"/>
          </p:cNvSpPr>
          <p:nvPr>
            <p:ph type="body" sz="quarter" idx="10" hasCustomPrompt="1"/>
          </p:nvPr>
        </p:nvSpPr>
        <p:spPr>
          <a:xfrm>
            <a:off x="520193" y="1221392"/>
            <a:ext cx="11146291" cy="424529"/>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Heavy" charset="0"/>
                <a:ea typeface="ITC Franklin Gothic Std Heavy" charset="0"/>
                <a:cs typeface="ITC Franklin Gothic Std Heavy" charset="0"/>
              </a:defRPr>
            </a:lvl1pPr>
            <a:lvl2pPr marL="457200" indent="0" algn="ctr">
              <a:buNone/>
              <a:defRPr sz="3200" b="1" i="0" cap="all" baseline="0">
                <a:latin typeface="ITC Franklin Gothic Std Heavy" charset="0"/>
                <a:ea typeface="ITC Franklin Gothic Std Heavy" charset="0"/>
                <a:cs typeface="ITC Franklin Gothic Std Heavy" charset="0"/>
              </a:defRPr>
            </a:lvl2pPr>
            <a:lvl3pPr marL="914400" indent="0" algn="ctr">
              <a:buNone/>
              <a:defRPr sz="3200" b="1" i="0" cap="all" baseline="0">
                <a:latin typeface="ITC Franklin Gothic Std Heavy" charset="0"/>
                <a:ea typeface="ITC Franklin Gothic Std Heavy" charset="0"/>
                <a:cs typeface="ITC Franklin Gothic Std Heavy" charset="0"/>
              </a:defRPr>
            </a:lvl3pPr>
            <a:lvl4pPr marL="1371600" indent="0" algn="ctr">
              <a:buNone/>
              <a:defRPr sz="3200" b="1" i="0" cap="all" baseline="0">
                <a:latin typeface="ITC Franklin Gothic Std Heavy" charset="0"/>
                <a:ea typeface="ITC Franklin Gothic Std Heavy" charset="0"/>
                <a:cs typeface="ITC Franklin Gothic Std Heavy" charset="0"/>
              </a:defRPr>
            </a:lvl4pPr>
            <a:lvl5pPr marL="1828800" indent="0" algn="ctr">
              <a:buNone/>
              <a:defRPr sz="3200" b="1" i="0" cap="all" baseline="0">
                <a:latin typeface="ITC Franklin Gothic Std Heavy" charset="0"/>
                <a:ea typeface="ITC Franklin Gothic Std Heavy" charset="0"/>
                <a:cs typeface="ITC Franklin Gothic Std Heavy" charset="0"/>
              </a:defRPr>
            </a:lvl5pPr>
          </a:lstStyle>
          <a:p>
            <a:pPr lvl="0"/>
            <a:r>
              <a:rPr lang="en-US" dirty="0"/>
              <a:t>Main title here</a:t>
            </a:r>
          </a:p>
        </p:txBody>
      </p:sp>
      <p:sp>
        <p:nvSpPr>
          <p:cNvPr id="5" name="TextBox 4"/>
          <p:cNvSpPr txBox="1"/>
          <p:nvPr userDrawn="1"/>
        </p:nvSpPr>
        <p:spPr>
          <a:xfrm>
            <a:off x="399738" y="6325849"/>
            <a:ext cx="619593"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Heavy" charset="0"/>
                <a:ea typeface="ITC Franklin Gothic Std Heavy" charset="0"/>
                <a:cs typeface="ITC Franklin Gothic Std Heavy" charset="0"/>
              </a:rPr>
              <a:t>‹#›</a:t>
            </a:fld>
            <a:endParaRPr lang="en-US" sz="1600" b="1" i="0" dirty="0">
              <a:solidFill>
                <a:schemeClr val="bg1"/>
              </a:solidFill>
              <a:latin typeface="ITC Franklin Gothic Std Heavy" charset="0"/>
              <a:ea typeface="ITC Franklin Gothic Std Heavy" charset="0"/>
              <a:cs typeface="ITC Franklin Gothic Std Heavy" charset="0"/>
            </a:endParaRPr>
          </a:p>
        </p:txBody>
      </p:sp>
      <p:sp>
        <p:nvSpPr>
          <p:cNvPr id="7" name="Text Placeholder 13"/>
          <p:cNvSpPr>
            <a:spLocks noGrp="1"/>
          </p:cNvSpPr>
          <p:nvPr>
            <p:ph type="body" sz="quarter" idx="13" hasCustomPrompt="1"/>
          </p:nvPr>
        </p:nvSpPr>
        <p:spPr>
          <a:xfrm>
            <a:off x="6343177" y="2420939"/>
            <a:ext cx="4761353" cy="26320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a:solidFill>
                  <a:schemeClr val="tx1">
                    <a:lumMod val="65000"/>
                    <a:lumOff val="35000"/>
                  </a:schemeClr>
                </a:solidFill>
              </a:defRPr>
            </a:lvl1pPr>
            <a:lvl2pPr marL="457200" indent="0">
              <a:buNone/>
              <a:defRPr sz="16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600">
                <a:solidFill>
                  <a:schemeClr val="tx1">
                    <a:lumMod val="65000"/>
                    <a:lumOff val="35000"/>
                  </a:schemeClr>
                </a:solidFill>
              </a:defRPr>
            </a:lvl4pPr>
            <a:lvl5pPr marL="1828800" indent="0">
              <a:buNone/>
              <a:defRPr sz="1600">
                <a:solidFill>
                  <a:schemeClr val="tx1">
                    <a:lumMod val="65000"/>
                    <a:lumOff val="3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potenti</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Nunc vitae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et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tincidunt</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bibendum</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vitae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sollicitudin</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urna</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Cras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eros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dolor,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finibus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in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risus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etus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hendrerit</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porta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augue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com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turpis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nec</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vulputate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vehicula</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Nunc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leo</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justo</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cursus,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vel</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ultricies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odio</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varius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Quisquety</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pharetra dolor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eu</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sagittis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massa</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ornare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sit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amet</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un semper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sed</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erat</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rhoncus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nunc</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vitae dictum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pretium</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libero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convallis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tortor</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dirty="0" err="1">
                <a:solidFill>
                  <a:schemeClr val="tx1">
                    <a:lumMod val="65000"/>
                    <a:lumOff val="35000"/>
                  </a:schemeClr>
                </a:solidFill>
                <a:latin typeface="ITC Franklin Gothic Std Book" charset="0"/>
                <a:ea typeface="ITC Franklin Gothic Std Book" charset="0"/>
                <a:cs typeface="ITC Franklin Gothic Std Book" charset="0"/>
              </a:rPr>
              <a:t>eget</a:t>
            </a:r>
            <a:r>
              <a:rPr lang="en-US" sz="1400" b="0" i="0" dirty="0">
                <a:solidFill>
                  <a:schemeClr val="tx1">
                    <a:lumMod val="65000"/>
                    <a:lumOff val="35000"/>
                  </a:schemeClr>
                </a:solidFill>
                <a:latin typeface="ITC Franklin Gothic Std Book" charset="0"/>
                <a:ea typeface="ITC Franklin Gothic Std Book" charset="0"/>
                <a:cs typeface="ITC Franklin Gothic Std Book" charset="0"/>
              </a:rPr>
              <a:t>.</a:t>
            </a:r>
            <a:endParaRPr lang="en-US" sz="1400" b="0" i="0" dirty="0">
              <a:solidFill>
                <a:schemeClr val="tx1">
                  <a:lumMod val="65000"/>
                  <a:lumOff val="35000"/>
                </a:schemeClr>
              </a:solidFill>
              <a:effectLst/>
              <a:latin typeface="ITC Franklin Gothic Std Book" charset="0"/>
              <a:ea typeface="ITC Franklin Gothic Std Book" charset="0"/>
              <a:cs typeface="ITC Franklin Gothic Std Book" charset="0"/>
            </a:endParaRPr>
          </a:p>
          <a:p>
            <a:pPr lvl="0"/>
            <a:endParaRPr lang="en-US" dirty="0"/>
          </a:p>
        </p:txBody>
      </p:sp>
    </p:spTree>
    <p:extLst>
      <p:ext uri="{BB962C8B-B14F-4D97-AF65-F5344CB8AC3E}">
        <p14:creationId xmlns:p14="http://schemas.microsoft.com/office/powerpoint/2010/main" val="149917360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Hierarchy">
    <p:spTree>
      <p:nvGrpSpPr>
        <p:cNvPr id="1" name=""/>
        <p:cNvGrpSpPr/>
        <p:nvPr/>
      </p:nvGrpSpPr>
      <p:grpSpPr>
        <a:xfrm>
          <a:off x="0" y="0"/>
          <a:ext cx="0" cy="0"/>
          <a:chOff x="0" y="0"/>
          <a:chExt cx="0" cy="0"/>
        </a:xfrm>
      </p:grpSpPr>
      <p:sp>
        <p:nvSpPr>
          <p:cNvPr id="2" name="Text Placeholder 12"/>
          <p:cNvSpPr>
            <a:spLocks noGrp="1"/>
          </p:cNvSpPr>
          <p:nvPr>
            <p:ph type="body" sz="quarter" idx="11"/>
          </p:nvPr>
        </p:nvSpPr>
        <p:spPr>
          <a:xfrm>
            <a:off x="2696089" y="2597277"/>
            <a:ext cx="6794500" cy="2230438"/>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12"/>
          <p:cNvSpPr>
            <a:spLocks noGrp="1"/>
          </p:cNvSpPr>
          <p:nvPr>
            <p:ph type="body" sz="quarter" idx="10" hasCustomPrompt="1"/>
          </p:nvPr>
        </p:nvSpPr>
        <p:spPr>
          <a:xfrm>
            <a:off x="520193" y="1221392"/>
            <a:ext cx="11146291" cy="424529"/>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Heavy" charset="0"/>
                <a:ea typeface="ITC Franklin Gothic Std Heavy" charset="0"/>
                <a:cs typeface="ITC Franklin Gothic Std Heavy" charset="0"/>
              </a:defRPr>
            </a:lvl1pPr>
            <a:lvl2pPr marL="457200" indent="0" algn="ctr">
              <a:buNone/>
              <a:defRPr sz="3200" b="1" i="0" cap="all" baseline="0">
                <a:latin typeface="ITC Franklin Gothic Std Heavy" charset="0"/>
                <a:ea typeface="ITC Franklin Gothic Std Heavy" charset="0"/>
                <a:cs typeface="ITC Franklin Gothic Std Heavy" charset="0"/>
              </a:defRPr>
            </a:lvl2pPr>
            <a:lvl3pPr marL="914400" indent="0" algn="ctr">
              <a:buNone/>
              <a:defRPr sz="3200" b="1" i="0" cap="all" baseline="0">
                <a:latin typeface="ITC Franklin Gothic Std Heavy" charset="0"/>
                <a:ea typeface="ITC Franklin Gothic Std Heavy" charset="0"/>
                <a:cs typeface="ITC Franklin Gothic Std Heavy" charset="0"/>
              </a:defRPr>
            </a:lvl3pPr>
            <a:lvl4pPr marL="1371600" indent="0" algn="ctr">
              <a:buNone/>
              <a:defRPr sz="3200" b="1" i="0" cap="all" baseline="0">
                <a:latin typeface="ITC Franklin Gothic Std Heavy" charset="0"/>
                <a:ea typeface="ITC Franklin Gothic Std Heavy" charset="0"/>
                <a:cs typeface="ITC Franklin Gothic Std Heavy" charset="0"/>
              </a:defRPr>
            </a:lvl4pPr>
            <a:lvl5pPr marL="1828800" indent="0" algn="ctr">
              <a:buNone/>
              <a:defRPr sz="3200" b="1" i="0" cap="all" baseline="0">
                <a:latin typeface="ITC Franklin Gothic Std Heavy" charset="0"/>
                <a:ea typeface="ITC Franklin Gothic Std Heavy" charset="0"/>
                <a:cs typeface="ITC Franklin Gothic Std Heavy" charset="0"/>
              </a:defRPr>
            </a:lvl5pPr>
          </a:lstStyle>
          <a:p>
            <a:pPr lvl="0"/>
            <a:r>
              <a:rPr lang="en-US" dirty="0"/>
              <a:t>Main title here</a:t>
            </a:r>
          </a:p>
        </p:txBody>
      </p:sp>
      <p:sp>
        <p:nvSpPr>
          <p:cNvPr id="4" name="TextBox 3"/>
          <p:cNvSpPr txBox="1"/>
          <p:nvPr userDrawn="1"/>
        </p:nvSpPr>
        <p:spPr>
          <a:xfrm>
            <a:off x="399738" y="6325849"/>
            <a:ext cx="619593"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Heavy" charset="0"/>
                <a:ea typeface="ITC Franklin Gothic Std Heavy" charset="0"/>
                <a:cs typeface="ITC Franklin Gothic Std Heavy" charset="0"/>
              </a:rPr>
              <a:t>‹#›</a:t>
            </a:fld>
            <a:endParaRPr lang="en-US" sz="1600" b="1" i="0" dirty="0">
              <a:solidFill>
                <a:schemeClr val="bg1"/>
              </a:solidFill>
              <a:latin typeface="ITC Franklin Gothic Std Heavy" charset="0"/>
              <a:ea typeface="ITC Franklin Gothic Std Heavy" charset="0"/>
              <a:cs typeface="ITC Franklin Gothic Std Heavy" charset="0"/>
            </a:endParaRPr>
          </a:p>
        </p:txBody>
      </p:sp>
    </p:spTree>
    <p:extLst>
      <p:ext uri="{BB962C8B-B14F-4D97-AF65-F5344CB8AC3E}">
        <p14:creationId xmlns:p14="http://schemas.microsoft.com/office/powerpoint/2010/main" val="118333355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able Placeholder 13"/>
          <p:cNvSpPr>
            <a:spLocks noGrp="1"/>
          </p:cNvSpPr>
          <p:nvPr>
            <p:ph type="tbl" sz="quarter" idx="11"/>
          </p:nvPr>
        </p:nvSpPr>
        <p:spPr>
          <a:xfrm>
            <a:off x="1282942" y="2112580"/>
            <a:ext cx="9620793" cy="3542085"/>
          </a:xfrm>
          <a:prstGeom prst="rect">
            <a:avLst/>
          </a:prstGeom>
        </p:spPr>
        <p:txBody>
          <a:bodyPr/>
          <a:lstStyle/>
          <a:p>
            <a:endParaRPr lang="en-US"/>
          </a:p>
        </p:txBody>
      </p:sp>
      <p:sp>
        <p:nvSpPr>
          <p:cNvPr id="3" name="Text Placeholder 12"/>
          <p:cNvSpPr>
            <a:spLocks noGrp="1"/>
          </p:cNvSpPr>
          <p:nvPr>
            <p:ph type="body" sz="quarter" idx="10" hasCustomPrompt="1"/>
          </p:nvPr>
        </p:nvSpPr>
        <p:spPr>
          <a:xfrm>
            <a:off x="520193" y="1221392"/>
            <a:ext cx="11146291" cy="424529"/>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Heavy" charset="0"/>
                <a:ea typeface="ITC Franklin Gothic Std Heavy" charset="0"/>
                <a:cs typeface="ITC Franklin Gothic Std Heavy" charset="0"/>
              </a:defRPr>
            </a:lvl1pPr>
            <a:lvl2pPr marL="457200" indent="0" algn="ctr">
              <a:buNone/>
              <a:defRPr sz="3200" b="1" i="0" cap="all" baseline="0">
                <a:latin typeface="ITC Franklin Gothic Std Heavy" charset="0"/>
                <a:ea typeface="ITC Franklin Gothic Std Heavy" charset="0"/>
                <a:cs typeface="ITC Franklin Gothic Std Heavy" charset="0"/>
              </a:defRPr>
            </a:lvl2pPr>
            <a:lvl3pPr marL="914400" indent="0" algn="ctr">
              <a:buNone/>
              <a:defRPr sz="3200" b="1" i="0" cap="all" baseline="0">
                <a:latin typeface="ITC Franklin Gothic Std Heavy" charset="0"/>
                <a:ea typeface="ITC Franklin Gothic Std Heavy" charset="0"/>
                <a:cs typeface="ITC Franklin Gothic Std Heavy" charset="0"/>
              </a:defRPr>
            </a:lvl3pPr>
            <a:lvl4pPr marL="1371600" indent="0" algn="ctr">
              <a:buNone/>
              <a:defRPr sz="3200" b="1" i="0" cap="all" baseline="0">
                <a:latin typeface="ITC Franklin Gothic Std Heavy" charset="0"/>
                <a:ea typeface="ITC Franklin Gothic Std Heavy" charset="0"/>
                <a:cs typeface="ITC Franklin Gothic Std Heavy" charset="0"/>
              </a:defRPr>
            </a:lvl4pPr>
            <a:lvl5pPr marL="1828800" indent="0" algn="ctr">
              <a:buNone/>
              <a:defRPr sz="3200" b="1" i="0" cap="all" baseline="0">
                <a:latin typeface="ITC Franklin Gothic Std Heavy" charset="0"/>
                <a:ea typeface="ITC Franklin Gothic Std Heavy" charset="0"/>
                <a:cs typeface="ITC Franklin Gothic Std Heavy" charset="0"/>
              </a:defRPr>
            </a:lvl5pPr>
          </a:lstStyle>
          <a:p>
            <a:pPr lvl="0"/>
            <a:r>
              <a:rPr lang="en-US" dirty="0"/>
              <a:t>Main title here</a:t>
            </a:r>
          </a:p>
        </p:txBody>
      </p:sp>
      <p:sp>
        <p:nvSpPr>
          <p:cNvPr id="4" name="TextBox 3"/>
          <p:cNvSpPr txBox="1"/>
          <p:nvPr userDrawn="1"/>
        </p:nvSpPr>
        <p:spPr>
          <a:xfrm>
            <a:off x="399738" y="6325849"/>
            <a:ext cx="619593"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Heavy" charset="0"/>
                <a:ea typeface="ITC Franklin Gothic Std Heavy" charset="0"/>
                <a:cs typeface="ITC Franklin Gothic Std Heavy" charset="0"/>
              </a:rPr>
              <a:t>‹#›</a:t>
            </a:fld>
            <a:endParaRPr lang="en-US" sz="1600" b="1" i="0" dirty="0">
              <a:solidFill>
                <a:schemeClr val="bg1"/>
              </a:solidFill>
              <a:latin typeface="ITC Franklin Gothic Std Heavy" charset="0"/>
              <a:ea typeface="ITC Franklin Gothic Std Heavy" charset="0"/>
              <a:cs typeface="ITC Franklin Gothic Std Heavy" charset="0"/>
            </a:endParaRPr>
          </a:p>
        </p:txBody>
      </p:sp>
    </p:spTree>
    <p:extLst>
      <p:ext uri="{BB962C8B-B14F-4D97-AF65-F5344CB8AC3E}">
        <p14:creationId xmlns:p14="http://schemas.microsoft.com/office/powerpoint/2010/main" val="18700677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Box 2"/>
          <p:cNvSpPr txBox="1"/>
          <p:nvPr userDrawn="1"/>
        </p:nvSpPr>
        <p:spPr>
          <a:xfrm>
            <a:off x="399738" y="6325849"/>
            <a:ext cx="619593"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Heavy" charset="0"/>
                <a:ea typeface="ITC Franklin Gothic Std Heavy" charset="0"/>
                <a:cs typeface="ITC Franklin Gothic Std Heavy" charset="0"/>
              </a:rPr>
              <a:t>‹#›</a:t>
            </a:fld>
            <a:endParaRPr lang="en-US" sz="1600" b="1" i="0" dirty="0">
              <a:solidFill>
                <a:schemeClr val="bg1"/>
              </a:solidFill>
              <a:latin typeface="ITC Franklin Gothic Std Heavy" charset="0"/>
              <a:ea typeface="ITC Franklin Gothic Std Heavy" charset="0"/>
              <a:cs typeface="ITC Franklin Gothic Std Heavy" charset="0"/>
            </a:endParaRPr>
          </a:p>
        </p:txBody>
      </p:sp>
    </p:spTree>
    <p:extLst>
      <p:ext uri="{BB962C8B-B14F-4D97-AF65-F5344CB8AC3E}">
        <p14:creationId xmlns:p14="http://schemas.microsoft.com/office/powerpoint/2010/main" val="112970264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Large Placeholder">
    <p:spTree>
      <p:nvGrpSpPr>
        <p:cNvPr id="1" name=""/>
        <p:cNvGrpSpPr/>
        <p:nvPr/>
      </p:nvGrpSpPr>
      <p:grpSpPr>
        <a:xfrm>
          <a:off x="0" y="0"/>
          <a:ext cx="0" cy="0"/>
          <a:chOff x="0" y="0"/>
          <a:chExt cx="0" cy="0"/>
        </a:xfrm>
      </p:grpSpPr>
      <p:sp>
        <p:nvSpPr>
          <p:cNvPr id="2" name="TextBox 1"/>
          <p:cNvSpPr txBox="1"/>
          <p:nvPr userDrawn="1"/>
        </p:nvSpPr>
        <p:spPr>
          <a:xfrm>
            <a:off x="399738" y="6325849"/>
            <a:ext cx="619593"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Heavy" charset="0"/>
                <a:ea typeface="ITC Franklin Gothic Std Heavy" charset="0"/>
                <a:cs typeface="ITC Franklin Gothic Std Heavy" charset="0"/>
              </a:rPr>
              <a:t>‹#›</a:t>
            </a:fld>
            <a:endParaRPr lang="en-US" sz="1600" b="1" i="0" dirty="0">
              <a:solidFill>
                <a:schemeClr val="bg1"/>
              </a:solidFill>
              <a:latin typeface="ITC Franklin Gothic Std Heavy" charset="0"/>
              <a:ea typeface="ITC Franklin Gothic Std Heavy" charset="0"/>
              <a:cs typeface="ITC Franklin Gothic Std Heavy" charset="0"/>
            </a:endParaRPr>
          </a:p>
        </p:txBody>
      </p:sp>
      <p:sp>
        <p:nvSpPr>
          <p:cNvPr id="3" name="Picture Placeholder 7"/>
          <p:cNvSpPr>
            <a:spLocks noGrp="1"/>
          </p:cNvSpPr>
          <p:nvPr>
            <p:ph type="pic" sz="quarter" idx="10" hasCustomPrompt="1"/>
          </p:nvPr>
        </p:nvSpPr>
        <p:spPr>
          <a:xfrm>
            <a:off x="0" y="1"/>
            <a:ext cx="12192000" cy="6086475"/>
          </a:xfrm>
          <a:prstGeom prst="rect">
            <a:avLst/>
          </a:prstGeom>
        </p:spPr>
        <p:txBody>
          <a:bodyPr/>
          <a:lstStyle/>
          <a:p>
            <a:r>
              <a:rPr lang="en-US" dirty="0"/>
              <a:t>Drag image here</a:t>
            </a:r>
          </a:p>
        </p:txBody>
      </p:sp>
    </p:spTree>
    <p:extLst>
      <p:ext uri="{BB962C8B-B14F-4D97-AF65-F5344CB8AC3E}">
        <p14:creationId xmlns:p14="http://schemas.microsoft.com/office/powerpoint/2010/main" val="69978678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Small">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1107713" y="5485231"/>
            <a:ext cx="2701425"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dirty="0"/>
              <a:t>Title for image</a:t>
            </a:r>
          </a:p>
          <a:p>
            <a:pPr lvl="0"/>
            <a:endParaRPr lang="en-US" dirty="0"/>
          </a:p>
        </p:txBody>
      </p:sp>
      <p:sp>
        <p:nvSpPr>
          <p:cNvPr id="8" name="Text Placeholder 9"/>
          <p:cNvSpPr>
            <a:spLocks noGrp="1"/>
          </p:cNvSpPr>
          <p:nvPr>
            <p:ph type="body" sz="quarter" idx="12" hasCustomPrompt="1"/>
          </p:nvPr>
        </p:nvSpPr>
        <p:spPr>
          <a:xfrm>
            <a:off x="1107712" y="5757616"/>
            <a:ext cx="8940179"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dirty="0"/>
              <a:t>Subtitle and Description for Image </a:t>
            </a:r>
          </a:p>
        </p:txBody>
      </p:sp>
    </p:spTree>
    <p:extLst>
      <p:ext uri="{BB962C8B-B14F-4D97-AF65-F5344CB8AC3E}">
        <p14:creationId xmlns:p14="http://schemas.microsoft.com/office/powerpoint/2010/main" val="117243244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1107713" y="5485231"/>
            <a:ext cx="2701425"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dirty="0"/>
              <a:t>Title for image</a:t>
            </a:r>
          </a:p>
          <a:p>
            <a:pPr lvl="0"/>
            <a:endParaRPr lang="en-US" dirty="0"/>
          </a:p>
        </p:txBody>
      </p:sp>
      <p:sp>
        <p:nvSpPr>
          <p:cNvPr id="8" name="Text Placeholder 9"/>
          <p:cNvSpPr>
            <a:spLocks noGrp="1"/>
          </p:cNvSpPr>
          <p:nvPr>
            <p:ph type="body" sz="quarter" idx="12" hasCustomPrompt="1"/>
          </p:nvPr>
        </p:nvSpPr>
        <p:spPr>
          <a:xfrm>
            <a:off x="1107712" y="5757616"/>
            <a:ext cx="8940179"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dirty="0"/>
              <a:t>Subtitle and Description for Image </a:t>
            </a:r>
          </a:p>
        </p:txBody>
      </p:sp>
      <p:sp>
        <p:nvSpPr>
          <p:cNvPr id="9" name="Picture Placeholder 7"/>
          <p:cNvSpPr>
            <a:spLocks noGrp="1"/>
          </p:cNvSpPr>
          <p:nvPr>
            <p:ph type="pic" sz="quarter" idx="10" hasCustomPrompt="1"/>
          </p:nvPr>
        </p:nvSpPr>
        <p:spPr>
          <a:xfrm>
            <a:off x="1212815" y="902512"/>
            <a:ext cx="9129364" cy="4110922"/>
          </a:xfrm>
          <a:prstGeom prst="rect">
            <a:avLst/>
          </a:prstGeom>
        </p:spPr>
        <p:txBody>
          <a:bodyPr/>
          <a:lstStyle/>
          <a:p>
            <a:r>
              <a:rPr lang="en-US" dirty="0"/>
              <a:t>Drag image here</a:t>
            </a:r>
          </a:p>
        </p:txBody>
      </p:sp>
    </p:spTree>
    <p:extLst>
      <p:ext uri="{BB962C8B-B14F-4D97-AF65-F5344CB8AC3E}">
        <p14:creationId xmlns:p14="http://schemas.microsoft.com/office/powerpoint/2010/main" val="214505870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BDC120-2DB6-45F0-874D-D43FFD5A86F3}" type="datetimeFigureOut">
              <a:rPr lang="en-US" smtClean="0"/>
              <a:t>7/26/24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382380058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BDC120-2DB6-45F0-874D-D43FFD5A86F3}" type="datetimeFigureOut">
              <a:rPr lang="en-US" smtClean="0"/>
              <a:t>7/26/24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29B3E9-DF65-4256-B73D-3E21B82AFD61}" type="slidenum">
              <a:rPr lang="en-US" smtClean="0"/>
              <a:t>‹#›</a:t>
            </a:fld>
            <a:endParaRPr lang="en-US"/>
          </a:p>
        </p:txBody>
      </p:sp>
    </p:spTree>
    <p:extLst>
      <p:ext uri="{BB962C8B-B14F-4D97-AF65-F5344CB8AC3E}">
        <p14:creationId xmlns:p14="http://schemas.microsoft.com/office/powerpoint/2010/main" val="23424422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10.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72.xml"/><Relationship Id="rId4" Type="http://schemas.openxmlformats.org/officeDocument/2006/relationships/image" Target="../media/image8.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73.xml"/><Relationship Id="rId4" Type="http://schemas.openxmlformats.org/officeDocument/2006/relationships/image" Target="../media/image8.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74.xml"/><Relationship Id="rId4" Type="http://schemas.openxmlformats.org/officeDocument/2006/relationships/image" Target="../media/image8.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4.xml"/><Relationship Id="rId1" Type="http://schemas.openxmlformats.org/officeDocument/2006/relationships/slideLayout" Target="../slideLayouts/slideLayout75.xml"/><Relationship Id="rId4" Type="http://schemas.openxmlformats.org/officeDocument/2006/relationships/image" Target="../media/image9.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5.xml"/><Relationship Id="rId1" Type="http://schemas.openxmlformats.org/officeDocument/2006/relationships/slideLayout" Target="../slideLayouts/slideLayout76.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6.xml"/><Relationship Id="rId1" Type="http://schemas.openxmlformats.org/officeDocument/2006/relationships/slideLayout" Target="../slideLayouts/slideLayout77.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7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theme" Target="../theme/theme4.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image" Target="../media/image5.png"/><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image" Target="../media/image1.png"/><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57.xml"/><Relationship Id="rId4"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58.xml"/><Relationship Id="rId4"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60.xml"/><Relationship Id="rId1" Type="http://schemas.openxmlformats.org/officeDocument/2006/relationships/slideLayout" Target="../slideLayouts/slideLayout59.xml"/><Relationship Id="rId5" Type="http://schemas.openxmlformats.org/officeDocument/2006/relationships/image" Target="../media/image8.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0"/>
            <a:ext cx="12192001"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0"/>
            <a:ext cx="506859"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0"/>
            <a:ext cx="2302933" cy="2057400"/>
          </a:xfrm>
          <a:prstGeom prst="rect">
            <a:avLst/>
          </a:prstGeom>
        </p:spPr>
      </p:pic>
      <p:pic>
        <p:nvPicPr>
          <p:cNvPr id="10" name="Picture 9"/>
          <p:cNvPicPr>
            <a:picLocks noChangeAspect="1"/>
          </p:cNvPicPr>
          <p:nvPr userDrawn="1"/>
        </p:nvPicPr>
        <p:blipFill>
          <a:blip r:embed="rId4"/>
          <a:stretch>
            <a:fillRect/>
          </a:stretch>
        </p:blipFill>
        <p:spPr>
          <a:xfrm>
            <a:off x="5434628" y="5320171"/>
            <a:ext cx="1829603" cy="860700"/>
          </a:xfrm>
          <a:prstGeom prst="rect">
            <a:avLst/>
          </a:prstGeom>
        </p:spPr>
      </p:pic>
    </p:spTree>
    <p:extLst>
      <p:ext uri="{BB962C8B-B14F-4D97-AF65-F5344CB8AC3E}">
        <p14:creationId xmlns:p14="http://schemas.microsoft.com/office/powerpoint/2010/main" val="1605656555"/>
      </p:ext>
    </p:extLst>
  </p:cSld>
  <p:clrMap bg1="lt1" tx1="dk1" bg2="lt2" tx2="dk2" accent1="accent1" accent2="accent2" accent3="accent3" accent4="accent4" accent5="accent5" accent6="accent6" hlink="hlink" folHlink="folHlink"/>
  <p:sldLayoutIdLst>
    <p:sldLayoutId id="2147483663"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63553-262C-0A4B-AE73-7E7A285049E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CD9E8E-76B3-0641-9560-CEFD78F9D7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EB8E6A-9FFF-374B-AE9A-9C6ED4C389F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7630F8-C934-CB4D-9D27-75DBC765FCDD}" type="datetimeFigureOut">
              <a:rPr lang="en-US" smtClean="0"/>
              <a:t>7/26/24</a:t>
            </a:fld>
            <a:endParaRPr lang="en-US"/>
          </a:p>
        </p:txBody>
      </p:sp>
      <p:sp>
        <p:nvSpPr>
          <p:cNvPr id="5" name="Footer Placeholder 4">
            <a:extLst>
              <a:ext uri="{FF2B5EF4-FFF2-40B4-BE49-F238E27FC236}">
                <a16:creationId xmlns:a16="http://schemas.microsoft.com/office/drawing/2014/main" id="{2CCF0FD1-831E-FE45-B88C-C31D6B289840}"/>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978FAA-E607-3642-B237-E727727E9AB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05C45A-D6E9-7B4D-B9DD-497B3589534D}" type="slidenum">
              <a:rPr lang="en-US" smtClean="0"/>
              <a:t>‹#›</a:t>
            </a:fld>
            <a:endParaRPr lang="en-US"/>
          </a:p>
        </p:txBody>
      </p:sp>
    </p:spTree>
    <p:extLst>
      <p:ext uri="{BB962C8B-B14F-4D97-AF65-F5344CB8AC3E}">
        <p14:creationId xmlns:p14="http://schemas.microsoft.com/office/powerpoint/2010/main" val="12402988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rot="5400000">
            <a:off x="5905928" y="-5399070"/>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p:cNvSpPr/>
          <p:nvPr userDrawn="1"/>
        </p:nvSpPr>
        <p:spPr>
          <a:xfrm>
            <a:off x="0"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0"/>
            <a:ext cx="2302933" cy="2057400"/>
          </a:xfrm>
          <a:prstGeom prst="rect">
            <a:avLst/>
          </a:prstGeom>
        </p:spPr>
      </p:pic>
      <p:sp>
        <p:nvSpPr>
          <p:cNvPr id="5" name="Rectangle 4"/>
          <p:cNvSpPr/>
          <p:nvPr userDrawn="1"/>
        </p:nvSpPr>
        <p:spPr>
          <a:xfrm>
            <a:off x="11685141"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          </a:t>
            </a:r>
          </a:p>
        </p:txBody>
      </p:sp>
      <p:sp>
        <p:nvSpPr>
          <p:cNvPr id="6" name="Rectangle 5"/>
          <p:cNvSpPr/>
          <p:nvPr userDrawn="1"/>
        </p:nvSpPr>
        <p:spPr>
          <a:xfrm rot="5400000">
            <a:off x="5905928" y="1078787"/>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rot="5400000">
            <a:off x="5905928" y="698643"/>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i="1"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60323" y="6308243"/>
            <a:ext cx="1824819" cy="339229"/>
          </a:xfrm>
          <a:prstGeom prst="rect">
            <a:avLst/>
          </a:prstGeom>
        </p:spPr>
      </p:pic>
    </p:spTree>
    <p:extLst>
      <p:ext uri="{BB962C8B-B14F-4D97-AF65-F5344CB8AC3E}">
        <p14:creationId xmlns:p14="http://schemas.microsoft.com/office/powerpoint/2010/main" val="1940580313"/>
      </p:ext>
    </p:extLst>
  </p:cSld>
  <p:clrMap bg1="lt1" tx1="dk1" bg2="lt2" tx2="dk2" accent1="accent1" accent2="accent2" accent3="accent3" accent4="accent4" accent5="accent5" accent6="accent6" hlink="hlink" folHlink="folHlink"/>
  <p:sldLayoutIdLst>
    <p:sldLayoutId id="2147483679"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rot="5400000">
            <a:off x="5905928" y="-5399070"/>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p:cNvSpPr/>
          <p:nvPr userDrawn="1"/>
        </p:nvSpPr>
        <p:spPr>
          <a:xfrm>
            <a:off x="0"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0"/>
            <a:ext cx="2302933" cy="2057400"/>
          </a:xfrm>
          <a:prstGeom prst="rect">
            <a:avLst/>
          </a:prstGeom>
        </p:spPr>
      </p:pic>
      <p:sp>
        <p:nvSpPr>
          <p:cNvPr id="5" name="Rectangle 4"/>
          <p:cNvSpPr/>
          <p:nvPr userDrawn="1"/>
        </p:nvSpPr>
        <p:spPr>
          <a:xfrm>
            <a:off x="11685141"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          </a:t>
            </a:r>
          </a:p>
        </p:txBody>
      </p:sp>
      <p:sp>
        <p:nvSpPr>
          <p:cNvPr id="6" name="Rectangle 5"/>
          <p:cNvSpPr/>
          <p:nvPr userDrawn="1"/>
        </p:nvSpPr>
        <p:spPr>
          <a:xfrm rot="5400000">
            <a:off x="5905928" y="1078787"/>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rot="5400000">
            <a:off x="5905928" y="698643"/>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i="1"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60323" y="6308243"/>
            <a:ext cx="1824819" cy="339229"/>
          </a:xfrm>
          <a:prstGeom prst="rect">
            <a:avLst/>
          </a:prstGeom>
        </p:spPr>
      </p:pic>
    </p:spTree>
    <p:extLst>
      <p:ext uri="{BB962C8B-B14F-4D97-AF65-F5344CB8AC3E}">
        <p14:creationId xmlns:p14="http://schemas.microsoft.com/office/powerpoint/2010/main" val="1303867821"/>
      </p:ext>
    </p:extLst>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rot="5400000">
            <a:off x="5905928" y="-5399070"/>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p:cNvSpPr/>
          <p:nvPr userDrawn="1"/>
        </p:nvSpPr>
        <p:spPr>
          <a:xfrm>
            <a:off x="0"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0"/>
            <a:ext cx="2302933" cy="2057400"/>
          </a:xfrm>
          <a:prstGeom prst="rect">
            <a:avLst/>
          </a:prstGeom>
        </p:spPr>
      </p:pic>
      <p:sp>
        <p:nvSpPr>
          <p:cNvPr id="5" name="Rectangle 4"/>
          <p:cNvSpPr/>
          <p:nvPr userDrawn="1"/>
        </p:nvSpPr>
        <p:spPr>
          <a:xfrm>
            <a:off x="11685141"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          </a:t>
            </a:r>
          </a:p>
        </p:txBody>
      </p:sp>
      <p:sp>
        <p:nvSpPr>
          <p:cNvPr id="6" name="Rectangle 5"/>
          <p:cNvSpPr/>
          <p:nvPr userDrawn="1"/>
        </p:nvSpPr>
        <p:spPr>
          <a:xfrm rot="5400000">
            <a:off x="5905928" y="1078787"/>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rot="5400000">
            <a:off x="5905928" y="698643"/>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i="1"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60323" y="6308243"/>
            <a:ext cx="1824819" cy="339229"/>
          </a:xfrm>
          <a:prstGeom prst="rect">
            <a:avLst/>
          </a:prstGeom>
        </p:spPr>
      </p:pic>
    </p:spTree>
    <p:extLst>
      <p:ext uri="{BB962C8B-B14F-4D97-AF65-F5344CB8AC3E}">
        <p14:creationId xmlns:p14="http://schemas.microsoft.com/office/powerpoint/2010/main" val="602972710"/>
      </p:ext>
    </p:extLst>
  </p:cSld>
  <p:clrMap bg1="lt1" tx1="dk1" bg2="lt2" tx2="dk2" accent1="accent1" accent2="accent2" accent3="accent3" accent4="accent4" accent5="accent5" accent6="accent6" hlink="hlink" folHlink="folHlink"/>
  <p:sldLayoutIdLst>
    <p:sldLayoutId id="2147483683"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rot="5400000">
            <a:off x="5905928" y="571928"/>
            <a:ext cx="380144"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rot="5400000">
            <a:off x="5905928" y="191784"/>
            <a:ext cx="380144"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i="1"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60323" y="6308243"/>
            <a:ext cx="1824819" cy="339229"/>
          </a:xfrm>
          <a:prstGeom prst="rect">
            <a:avLst/>
          </a:prstGeom>
        </p:spPr>
      </p:pic>
      <p:pic>
        <p:nvPicPr>
          <p:cNvPr id="9" name="Picture 8"/>
          <p:cNvPicPr>
            <a:picLocks noChangeAspect="1"/>
          </p:cNvPicPr>
          <p:nvPr userDrawn="1"/>
        </p:nvPicPr>
        <p:blipFill rotWithShape="1">
          <a:blip r:embed="rId4"/>
          <a:srcRect l="-3" r="25004"/>
          <a:stretch/>
        </p:blipFill>
        <p:spPr>
          <a:xfrm>
            <a:off x="0" y="0"/>
            <a:ext cx="12192000" cy="6108192"/>
          </a:xfrm>
          <a:prstGeom prst="rect">
            <a:avLst/>
          </a:prstGeom>
        </p:spPr>
      </p:pic>
    </p:spTree>
    <p:extLst>
      <p:ext uri="{BB962C8B-B14F-4D97-AF65-F5344CB8AC3E}">
        <p14:creationId xmlns:p14="http://schemas.microsoft.com/office/powerpoint/2010/main" val="212666405"/>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rot="5400000">
            <a:off x="5905928" y="571928"/>
            <a:ext cx="380144"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p:cNvSpPr/>
          <p:nvPr userDrawn="1"/>
        </p:nvSpPr>
        <p:spPr>
          <a:xfrm rot="5400000">
            <a:off x="5905928" y="191784"/>
            <a:ext cx="380144"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i="1"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60323" y="6308243"/>
            <a:ext cx="1824819" cy="339229"/>
          </a:xfrm>
          <a:prstGeom prst="rect">
            <a:avLst/>
          </a:prstGeom>
        </p:spPr>
      </p:pic>
    </p:spTree>
    <p:extLst>
      <p:ext uri="{BB962C8B-B14F-4D97-AF65-F5344CB8AC3E}">
        <p14:creationId xmlns:p14="http://schemas.microsoft.com/office/powerpoint/2010/main" val="762847454"/>
      </p:ext>
    </p:extLst>
  </p:cSld>
  <p:clrMap bg1="lt1" tx1="dk1" bg2="lt2" tx2="dk2" accent1="accent1" accent2="accent2" accent3="accent3" accent4="accent4" accent5="accent5" accent6="accent6" hlink="hlink" folHlink="folHlink"/>
  <p:sldLayoutIdLst>
    <p:sldLayoutId id="2147483688"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a:srcRect l="59" r="21815" b="5992"/>
          <a:stretch/>
        </p:blipFill>
        <p:spPr>
          <a:xfrm>
            <a:off x="1203435" y="895095"/>
            <a:ext cx="9144000" cy="4114800"/>
          </a:xfrm>
          <a:prstGeom prst="rect">
            <a:avLst/>
          </a:prstGeom>
        </p:spPr>
      </p:pic>
    </p:spTree>
    <p:extLst>
      <p:ext uri="{BB962C8B-B14F-4D97-AF65-F5344CB8AC3E}">
        <p14:creationId xmlns:p14="http://schemas.microsoft.com/office/powerpoint/2010/main" val="1238447310"/>
      </p:ext>
    </p:extLst>
  </p:cSld>
  <p:clrMap bg1="lt1" tx1="dk1" bg2="lt2" tx2="dk2" accent1="accent1" accent2="accent2" accent3="accent3" accent4="accent4" accent5="accent5" accent6="accent6" hlink="hlink" folHlink="folHlink"/>
  <p:sldLayoutIdLst>
    <p:sldLayoutId id="2147483690"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645144"/>
      </p:ext>
    </p:extLst>
  </p:cSld>
  <p:clrMap bg1="lt1" tx1="dk1" bg2="lt2" tx2="dk2" accent1="accent1" accent2="accent2" accent3="accent3" accent4="accent4" accent5="accent5" accent6="accent6" hlink="hlink" folHlink="folHlink"/>
  <p:sldLayoutIdLst>
    <p:sldLayoutId id="2147483692"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6"/>
          <a:srcRect l="-3" r="24254"/>
          <a:stretch/>
        </p:blipFill>
        <p:spPr>
          <a:xfrm>
            <a:off x="0" y="1390"/>
            <a:ext cx="506859" cy="6855220"/>
          </a:xfrm>
          <a:prstGeom prst="rect">
            <a:avLst/>
          </a:prstGeom>
        </p:spPr>
      </p:pic>
      <p:sp>
        <p:nvSpPr>
          <p:cNvPr id="10" name="Rectangle 9"/>
          <p:cNvSpPr/>
          <p:nvPr userDrawn="1"/>
        </p:nvSpPr>
        <p:spPr>
          <a:xfrm>
            <a:off x="0" y="0"/>
            <a:ext cx="506859"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 y="0"/>
            <a:ext cx="2302933" cy="2057400"/>
          </a:xfrm>
          <a:prstGeom prst="rect">
            <a:avLst/>
          </a:prstGeom>
        </p:spPr>
      </p:pic>
    </p:spTree>
    <p:extLst>
      <p:ext uri="{BB962C8B-B14F-4D97-AF65-F5344CB8AC3E}">
        <p14:creationId xmlns:p14="http://schemas.microsoft.com/office/powerpoint/2010/main" val="328080386"/>
      </p:ext>
    </p:extLst>
  </p:cSld>
  <p:clrMap bg1="lt1" tx1="dk1" bg2="lt2" tx2="dk2" accent1="accent1" accent2="accent2" accent3="accent3" accent4="accent4" accent5="accent5" accent6="accent6" hlink="hlink" folHlink="folHlink"/>
  <p:sldLayoutIdLst>
    <p:sldLayoutId id="2147483677" r:id="rId1"/>
    <p:sldLayoutId id="2147483748" r:id="rId2"/>
    <p:sldLayoutId id="2147483711" r:id="rId3"/>
    <p:sldLayoutId id="2147483749" r:id="rId4"/>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DC120-2DB6-45F0-874D-D43FFD5A86F3}" type="datetimeFigureOut">
              <a:rPr lang="en-US" smtClean="0"/>
              <a:t>7/26/24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9B3E9-DF65-4256-B73D-3E21B82AFD61}" type="slidenum">
              <a:rPr lang="en-US" smtClean="0"/>
              <a:t>‹#›</a:t>
            </a:fld>
            <a:endParaRPr lang="en-US"/>
          </a:p>
        </p:txBody>
      </p:sp>
    </p:spTree>
    <p:extLst>
      <p:ext uri="{BB962C8B-B14F-4D97-AF65-F5344CB8AC3E}">
        <p14:creationId xmlns:p14="http://schemas.microsoft.com/office/powerpoint/2010/main" val="229395798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3" y="0"/>
            <a:ext cx="2302933" cy="2057400"/>
          </a:xfrm>
          <a:prstGeom prst="rect">
            <a:avLst/>
          </a:prstGeom>
        </p:spPr>
      </p:pic>
      <p:pic>
        <p:nvPicPr>
          <p:cNvPr id="5" name="Picture 4">
            <a:extLst>
              <a:ext uri="{FF2B5EF4-FFF2-40B4-BE49-F238E27FC236}">
                <a16:creationId xmlns:a16="http://schemas.microsoft.com/office/drawing/2014/main" id="{740323B5-69D7-C343-ABCE-A6F15793C029}"/>
              </a:ext>
            </a:extLst>
          </p:cNvPr>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9352156" y="6503811"/>
            <a:ext cx="2661483" cy="287282"/>
          </a:xfrm>
          <a:prstGeom prst="rect">
            <a:avLst/>
          </a:prstGeom>
        </p:spPr>
      </p:pic>
      <p:sp>
        <p:nvSpPr>
          <p:cNvPr id="6" name="Rectangle 5"/>
          <p:cNvSpPr/>
          <p:nvPr userDrawn="1"/>
        </p:nvSpPr>
        <p:spPr>
          <a:xfrm>
            <a:off x="9158288" y="6400801"/>
            <a:ext cx="3033712" cy="457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dl.boxcloud.com/api/2.0/internal_files/437370213502/versions/462603515465/representations/png_paged_2048x2048/content/1.png?access_token=1!VLU_a6SmhAhhP3FJY_ESkp2Z0Qto0Oh7mgfg-Mp7066cc95V116BIyKhFwJ0WiI9fv1dAxu9EXKpXK21_leK9vxFii_KQDTNYVrsVm38qgXZY5j2zrUeJH8lYqfW8J2csbmNm4Ewj8EsjnaQzV1uVMbqw-n4_wozYgSlH3USFm4w_9EepqS6i8b_4XKUiwwM6U1gCZme1gMHuHLNDClzzFpHVU9cUNxZBimC7fVd2WhggstiBV7l8wFIbtC0udBtwBJDg2u8wWgp8Mq8pmndfxMfMnMbvdVcbes-5CIqE8h8YgaKXa4KtqS9LY2l6WutNYOnvbOzTgHh9f7t1J4-DIpidufjXPowlhtylJQuOhWSkg-nCa7aH0YOQu0pXoO-Y4dYoLq7Ga8ohfL2q0dw2vukLYClwSNUF-_NtiGoRqhQTcEQlrWJKLdKl92hnT1c9Q9KifjAD0DlJZNJs5JzLYbu3T1QFIXk418r_Hkr4wwp5Gg4y5sFA6_d8qcMyO2EhNLKQB_WOSYjBEvTerG9fVAAQgVaNLpCDHseLVnPTRtaXYXzdRqZYa_T-UR_3K4C&amp;box_client_name=box-content-preview&amp;box_client_version=2.16.0"/>
          <p:cNvPicPr>
            <a:picLocks noChangeAspect="1" noChangeArrowheads="1"/>
          </p:cNvPicPr>
          <p:nvPr userDrawn="1"/>
        </p:nvPicPr>
        <p:blipFill rotWithShape="1">
          <a:blip r:embed="rId42">
            <a:extLst>
              <a:ext uri="{28A0092B-C50C-407E-A947-70E740481C1C}">
                <a14:useLocalDpi xmlns:a14="http://schemas.microsoft.com/office/drawing/2010/main" val="0"/>
              </a:ext>
            </a:extLst>
          </a:blip>
          <a:srcRect r="24700"/>
          <a:stretch/>
        </p:blipFill>
        <p:spPr bwMode="auto">
          <a:xfrm>
            <a:off x="9410628" y="6162445"/>
            <a:ext cx="2749343"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28574"/>
      </p:ext>
    </p:extLst>
  </p:cSld>
  <p:clrMap bg1="lt1" tx1="dk1" bg2="lt2" tx2="dk2" accent1="accent1" accent2="accent2" accent3="accent3" accent4="accent4" accent5="accent5" accent6="accent6" hlink="hlink" folHlink="folHlink"/>
  <p:sldLayoutIdLst>
    <p:sldLayoutId id="2147483665" r:id="rId1"/>
    <p:sldLayoutId id="2147483706" r:id="rId2"/>
    <p:sldLayoutId id="2147483707" r:id="rId3"/>
    <p:sldLayoutId id="2147483735" r:id="rId4"/>
    <p:sldLayoutId id="2147483752" r:id="rId5"/>
    <p:sldLayoutId id="2147483753" r:id="rId6"/>
    <p:sldLayoutId id="2147483782" r:id="rId7"/>
    <p:sldLayoutId id="2147483783" r:id="rId8"/>
    <p:sldLayoutId id="2147483757" r:id="rId9"/>
    <p:sldLayoutId id="2147483758" r:id="rId10"/>
    <p:sldLayoutId id="2147483759" r:id="rId11"/>
    <p:sldLayoutId id="2147483760" r:id="rId12"/>
    <p:sldLayoutId id="2147483776" r:id="rId13"/>
    <p:sldLayoutId id="2147483785" r:id="rId14"/>
    <p:sldLayoutId id="2147483786" r:id="rId15"/>
    <p:sldLayoutId id="2147483787" r:id="rId16"/>
    <p:sldLayoutId id="2147483788" r:id="rId17"/>
    <p:sldLayoutId id="2147483789" r:id="rId18"/>
    <p:sldLayoutId id="2147483791" r:id="rId19"/>
    <p:sldLayoutId id="2147483792" r:id="rId20"/>
    <p:sldLayoutId id="2147483793" r:id="rId21"/>
    <p:sldLayoutId id="2147483795" r:id="rId22"/>
    <p:sldLayoutId id="2147483797" r:id="rId23"/>
    <p:sldLayoutId id="2147483798" r:id="rId24"/>
    <p:sldLayoutId id="2147483799" r:id="rId25"/>
    <p:sldLayoutId id="2147483800" r:id="rId26"/>
    <p:sldLayoutId id="2147483801" r:id="rId27"/>
    <p:sldLayoutId id="2147483802" r:id="rId28"/>
    <p:sldLayoutId id="2147483803"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0"/>
            <a:ext cx="12192001"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0"/>
            <a:ext cx="506859"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0"/>
            <a:ext cx="2302933" cy="2057400"/>
          </a:xfrm>
          <a:prstGeom prst="rect">
            <a:avLst/>
          </a:prstGeom>
        </p:spPr>
      </p:pic>
    </p:spTree>
    <p:extLst>
      <p:ext uri="{BB962C8B-B14F-4D97-AF65-F5344CB8AC3E}">
        <p14:creationId xmlns:p14="http://schemas.microsoft.com/office/powerpoint/2010/main" val="1634407223"/>
      </p:ext>
    </p:extLst>
  </p:cSld>
  <p:clrMap bg1="lt1" tx1="dk1" bg2="lt2" tx2="dk2" accent1="accent1" accent2="accent2" accent3="accent3" accent4="accent4" accent5="accent5" accent6="accent6" hlink="hlink" folHlink="folHlink"/>
  <p:sldLayoutIdLst>
    <p:sldLayoutId id="2147483667"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rot="5400000">
            <a:off x="5905928" y="-5399070"/>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p:cNvSpPr/>
          <p:nvPr userDrawn="1"/>
        </p:nvSpPr>
        <p:spPr>
          <a:xfrm>
            <a:off x="0"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0"/>
            <a:ext cx="2302933" cy="2057400"/>
          </a:xfrm>
          <a:prstGeom prst="rect">
            <a:avLst/>
          </a:prstGeom>
        </p:spPr>
      </p:pic>
      <p:sp>
        <p:nvSpPr>
          <p:cNvPr id="5" name="Rectangle 4"/>
          <p:cNvSpPr/>
          <p:nvPr userDrawn="1"/>
        </p:nvSpPr>
        <p:spPr>
          <a:xfrm>
            <a:off x="11685141"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          </a:t>
            </a:r>
          </a:p>
        </p:txBody>
      </p:sp>
      <p:sp>
        <p:nvSpPr>
          <p:cNvPr id="6" name="Rectangle 5"/>
          <p:cNvSpPr/>
          <p:nvPr userDrawn="1"/>
        </p:nvSpPr>
        <p:spPr>
          <a:xfrm rot="5400000">
            <a:off x="5905928" y="1078787"/>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16750330"/>
      </p:ext>
    </p:extLst>
  </p:cSld>
  <p:clrMap bg1="lt1" tx1="dk1" bg2="lt2" tx2="dk2" accent1="accent1" accent2="accent2" accent3="accent3" accent4="accent4" accent5="accent5" accent6="accent6" hlink="hlink" folHlink="folHlink"/>
  <p:sldLayoutIdLst>
    <p:sldLayoutId id="2147483669"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rot="5400000">
            <a:off x="5905928" y="-5399070"/>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p:cNvSpPr/>
          <p:nvPr userDrawn="1"/>
        </p:nvSpPr>
        <p:spPr>
          <a:xfrm>
            <a:off x="0"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0"/>
            <a:ext cx="2302933" cy="2057400"/>
          </a:xfrm>
          <a:prstGeom prst="rect">
            <a:avLst/>
          </a:prstGeom>
        </p:spPr>
      </p:pic>
      <p:sp>
        <p:nvSpPr>
          <p:cNvPr id="5" name="Rectangle 4"/>
          <p:cNvSpPr/>
          <p:nvPr userDrawn="1"/>
        </p:nvSpPr>
        <p:spPr>
          <a:xfrm>
            <a:off x="11685141"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          </a:t>
            </a:r>
          </a:p>
        </p:txBody>
      </p:sp>
      <p:sp>
        <p:nvSpPr>
          <p:cNvPr id="6" name="Rectangle 5"/>
          <p:cNvSpPr/>
          <p:nvPr userDrawn="1"/>
        </p:nvSpPr>
        <p:spPr>
          <a:xfrm rot="5400000">
            <a:off x="5905928" y="1078787"/>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rot="5400000">
            <a:off x="5905928" y="698643"/>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i="1"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60323" y="6308243"/>
            <a:ext cx="1824819" cy="339229"/>
          </a:xfrm>
          <a:prstGeom prst="rect">
            <a:avLst/>
          </a:prstGeom>
        </p:spPr>
      </p:pic>
    </p:spTree>
    <p:extLst>
      <p:ext uri="{BB962C8B-B14F-4D97-AF65-F5344CB8AC3E}">
        <p14:creationId xmlns:p14="http://schemas.microsoft.com/office/powerpoint/2010/main" val="48924829"/>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rot="5400000">
            <a:off x="5905928" y="-5399070"/>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p:cNvSpPr/>
          <p:nvPr userDrawn="1"/>
        </p:nvSpPr>
        <p:spPr>
          <a:xfrm>
            <a:off x="0"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 y="0"/>
            <a:ext cx="2302933" cy="2057400"/>
          </a:xfrm>
          <a:prstGeom prst="rect">
            <a:avLst/>
          </a:prstGeom>
        </p:spPr>
      </p:pic>
      <p:sp>
        <p:nvSpPr>
          <p:cNvPr id="5" name="Rectangle 4"/>
          <p:cNvSpPr/>
          <p:nvPr userDrawn="1"/>
        </p:nvSpPr>
        <p:spPr>
          <a:xfrm>
            <a:off x="11685141"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          </a:t>
            </a:r>
          </a:p>
        </p:txBody>
      </p:sp>
      <p:sp>
        <p:nvSpPr>
          <p:cNvPr id="6" name="Rectangle 5"/>
          <p:cNvSpPr/>
          <p:nvPr userDrawn="1"/>
        </p:nvSpPr>
        <p:spPr>
          <a:xfrm rot="5400000">
            <a:off x="5905928" y="1078787"/>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rot="5400000">
            <a:off x="5905928" y="698643"/>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i="1"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60323" y="6308243"/>
            <a:ext cx="1824819" cy="339229"/>
          </a:xfrm>
          <a:prstGeom prst="rect">
            <a:avLst/>
          </a:prstGeom>
        </p:spPr>
      </p:pic>
    </p:spTree>
    <p:extLst>
      <p:ext uri="{BB962C8B-B14F-4D97-AF65-F5344CB8AC3E}">
        <p14:creationId xmlns:p14="http://schemas.microsoft.com/office/powerpoint/2010/main" val="953462437"/>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rot="5400000">
            <a:off x="5905928" y="-5399070"/>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p:cNvSpPr/>
          <p:nvPr userDrawn="1"/>
        </p:nvSpPr>
        <p:spPr>
          <a:xfrm>
            <a:off x="0"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 y="0"/>
            <a:ext cx="2302933" cy="2057400"/>
          </a:xfrm>
          <a:prstGeom prst="rect">
            <a:avLst/>
          </a:prstGeom>
        </p:spPr>
      </p:pic>
      <p:sp>
        <p:nvSpPr>
          <p:cNvPr id="5" name="Rectangle 4"/>
          <p:cNvSpPr/>
          <p:nvPr userDrawn="1"/>
        </p:nvSpPr>
        <p:spPr>
          <a:xfrm>
            <a:off x="11685141" y="0"/>
            <a:ext cx="506859"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          </a:t>
            </a:r>
          </a:p>
        </p:txBody>
      </p:sp>
      <p:sp>
        <p:nvSpPr>
          <p:cNvPr id="6" name="Rectangle 5"/>
          <p:cNvSpPr/>
          <p:nvPr userDrawn="1"/>
        </p:nvSpPr>
        <p:spPr>
          <a:xfrm rot="5400000">
            <a:off x="5905928" y="1078787"/>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userDrawn="1"/>
        </p:nvSpPr>
        <p:spPr>
          <a:xfrm rot="5400000">
            <a:off x="5905928" y="698643"/>
            <a:ext cx="380144" cy="11178283"/>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i="1" dirty="0"/>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60323" y="6308243"/>
            <a:ext cx="1824819" cy="339229"/>
          </a:xfrm>
          <a:prstGeom prst="rect">
            <a:avLst/>
          </a:prstGeom>
        </p:spPr>
      </p:pic>
    </p:spTree>
    <p:extLst>
      <p:ext uri="{BB962C8B-B14F-4D97-AF65-F5344CB8AC3E}">
        <p14:creationId xmlns:p14="http://schemas.microsoft.com/office/powerpoint/2010/main" val="827555216"/>
      </p:ext>
    </p:extLst>
  </p:cSld>
  <p:clrMap bg1="lt1" tx1="dk1" bg2="lt2" tx2="dk2" accent1="accent1" accent2="accent2" accent3="accent3" accent4="accent4" accent5="accent5" accent6="accent6" hlink="hlink" folHlink="folHlink"/>
  <p:sldLayoutIdLst>
    <p:sldLayoutId id="2147483675" r:id="rId1"/>
    <p:sldLayoutId id="2147483693" r:id="rId2"/>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us2yw@virginia.edu"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image" Target="../media/image13.png"/><Relationship Id="rId10" Type="http://schemas.openxmlformats.org/officeDocument/2006/relationships/image" Target="../media/image17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190.png"/><Relationship Id="rId7" Type="http://schemas.openxmlformats.org/officeDocument/2006/relationships/image" Target="../media/image260.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180.png"/><Relationship Id="rId16" Type="http://schemas.openxmlformats.org/officeDocument/2006/relationships/image" Target="../media/image51.png"/><Relationship Id="rId20"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50.png"/><Relationship Id="rId11" Type="http://schemas.openxmlformats.org/officeDocument/2006/relationships/image" Target="../media/image46.png"/><Relationship Id="rId5" Type="http://schemas.openxmlformats.org/officeDocument/2006/relationships/image" Target="../media/image2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230.png"/><Relationship Id="rId9" Type="http://schemas.openxmlformats.org/officeDocument/2006/relationships/image" Target="../media/image21.png"/><Relationship Id="rId1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aircAruvnKk&amp;feature=youtu.be" TargetMode="External"/><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pytorch.org/docs/stable/nn.html#loss-functions" TargetMode="Externa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hyperlink" Target="https://pytorch.org/docs/stable/optim.html?highlight=optimizer#torch.optim.Optimizer"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hyperlink" Target="https://keras.io/api/metrics" TargetMode="Externa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yann.lecun.com/exdb/mnist/" TargetMode="Externa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800" dirty="0"/>
              <a:t>Distributed Deep learning </a:t>
            </a:r>
          </a:p>
        </p:txBody>
      </p:sp>
      <p:sp>
        <p:nvSpPr>
          <p:cNvPr id="10" name="Subtitle 9"/>
          <p:cNvSpPr>
            <a:spLocks noGrp="1"/>
          </p:cNvSpPr>
          <p:nvPr>
            <p:ph type="subTitle" idx="1"/>
          </p:nvPr>
        </p:nvSpPr>
        <p:spPr>
          <a:xfrm>
            <a:off x="1434355" y="3467100"/>
            <a:ext cx="2974426" cy="3042745"/>
          </a:xfrm>
          <a:ln>
            <a:solidFill>
              <a:schemeClr val="accent1"/>
            </a:solidFill>
          </a:ln>
        </p:spPr>
        <p:txBody>
          <a:bodyPr/>
          <a:lstStyle/>
          <a:p>
            <a:pPr>
              <a:lnSpc>
                <a:spcPct val="100000"/>
              </a:lnSpc>
              <a:spcBef>
                <a:spcPts val="600"/>
              </a:spcBef>
              <a:spcAft>
                <a:spcPts val="600"/>
              </a:spcAft>
            </a:pPr>
            <a:br>
              <a:rPr lang="en-US" dirty="0"/>
            </a:br>
            <a:r>
              <a:rPr lang="en-US" dirty="0"/>
              <a:t>Ahmad </a:t>
            </a:r>
            <a:r>
              <a:rPr lang="en-US" dirty="0" err="1"/>
              <a:t>Sheikhzada</a:t>
            </a:r>
            <a:br>
              <a:rPr lang="en-US" dirty="0"/>
            </a:br>
            <a:r>
              <a:rPr lang="en-US" sz="2000" dirty="0"/>
              <a:t>Computational Scientist</a:t>
            </a:r>
            <a:br>
              <a:rPr lang="en-US" sz="2000" dirty="0"/>
            </a:br>
            <a:br>
              <a:rPr lang="en-US" sz="2000" dirty="0"/>
            </a:br>
            <a:r>
              <a:rPr lang="en-US" sz="2000" dirty="0"/>
              <a:t>E:  </a:t>
            </a:r>
            <a:r>
              <a:rPr lang="en-US" sz="2000" dirty="0">
                <a:hlinkClick r:id="rId3"/>
              </a:rPr>
              <a:t>jus2yw@virginia.edu</a:t>
            </a:r>
            <a:endParaRPr lang="en-US" sz="2000" dirty="0"/>
          </a:p>
          <a:p>
            <a:pPr>
              <a:lnSpc>
                <a:spcPct val="100000"/>
              </a:lnSpc>
              <a:spcBef>
                <a:spcPts val="600"/>
              </a:spcBef>
              <a:spcAft>
                <a:spcPts val="600"/>
              </a:spcAft>
            </a:pPr>
            <a:endParaRPr lang="en-US" dirty="0"/>
          </a:p>
        </p:txBody>
      </p:sp>
      <p:sp>
        <p:nvSpPr>
          <p:cNvPr id="3" name="Subtitle 9">
            <a:extLst>
              <a:ext uri="{FF2B5EF4-FFF2-40B4-BE49-F238E27FC236}">
                <a16:creationId xmlns:a16="http://schemas.microsoft.com/office/drawing/2014/main" id="{C8CFBA58-0313-72BC-D2E5-1042D15C109F}"/>
              </a:ext>
            </a:extLst>
          </p:cNvPr>
          <p:cNvSpPr txBox="1">
            <a:spLocks/>
          </p:cNvSpPr>
          <p:nvPr/>
        </p:nvSpPr>
        <p:spPr>
          <a:xfrm>
            <a:off x="7016594" y="3387136"/>
            <a:ext cx="2974426" cy="3042745"/>
          </a:xfrm>
          <a:ln>
            <a:solidFill>
              <a:schemeClr val="accent1"/>
            </a:solidFill>
          </a:ln>
        </p:spPr>
        <p:txBody>
          <a:bodyPr/>
          <a:lstStyle>
            <a:lvl1pPr marL="0" indent="0" algn="l" defTabSz="914400" rtl="0" eaLnBrk="1" latinLnBrk="0" hangingPunct="1">
              <a:lnSpc>
                <a:spcPct val="90000"/>
              </a:lnSpc>
              <a:spcBef>
                <a:spcPts val="1000"/>
              </a:spcBef>
              <a:buFont typeface="Arial"/>
              <a:buNone/>
              <a:defRPr sz="28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9pPr>
          </a:lstStyle>
          <a:p>
            <a:pPr>
              <a:lnSpc>
                <a:spcPct val="100000"/>
              </a:lnSpc>
              <a:spcBef>
                <a:spcPts val="600"/>
              </a:spcBef>
              <a:spcAft>
                <a:spcPts val="600"/>
              </a:spcAft>
            </a:pPr>
            <a:br>
              <a:rPr lang="en-US" dirty="0"/>
            </a:br>
            <a:r>
              <a:rPr lang="en-US" dirty="0"/>
              <a:t>Jacalyn </a:t>
            </a:r>
            <a:r>
              <a:rPr lang="en-US" dirty="0" err="1"/>
              <a:t>Huband</a:t>
            </a:r>
            <a:br>
              <a:rPr lang="en-US" dirty="0"/>
            </a:br>
            <a:r>
              <a:rPr lang="en-US" sz="2000" dirty="0"/>
              <a:t>Senior Computational Scientist</a:t>
            </a:r>
            <a:br>
              <a:rPr lang="en-US" sz="2000" dirty="0"/>
            </a:br>
            <a:br>
              <a:rPr lang="en-US" sz="2000" dirty="0"/>
            </a:br>
            <a:r>
              <a:rPr lang="en-US" sz="2000" dirty="0"/>
              <a:t>E:  </a:t>
            </a:r>
            <a:r>
              <a:rPr lang="en-US" sz="2000" u="sng" dirty="0">
                <a:solidFill>
                  <a:schemeClr val="accent1"/>
                </a:solidFill>
              </a:rPr>
              <a:t>jmh5ad@virginia.edu</a:t>
            </a:r>
          </a:p>
          <a:p>
            <a:pPr>
              <a:lnSpc>
                <a:spcPct val="100000"/>
              </a:lnSpc>
              <a:spcBef>
                <a:spcPts val="600"/>
              </a:spcBef>
              <a:spcAft>
                <a:spcPts val="600"/>
              </a:spcAft>
            </a:pPr>
            <a:endParaRPr lang="en-US" dirty="0"/>
          </a:p>
        </p:txBody>
      </p:sp>
    </p:spTree>
    <p:extLst>
      <p:ext uri="{BB962C8B-B14F-4D97-AF65-F5344CB8AC3E}">
        <p14:creationId xmlns:p14="http://schemas.microsoft.com/office/powerpoint/2010/main" val="142708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Machine Learning. . . </a:t>
            </a:r>
          </a:p>
        </p:txBody>
      </p:sp>
      <p:sp>
        <p:nvSpPr>
          <p:cNvPr id="3" name="Content Placeholder 2"/>
          <p:cNvSpPr>
            <a:spLocks noGrp="1"/>
          </p:cNvSpPr>
          <p:nvPr>
            <p:ph sz="quarter" idx="10"/>
          </p:nvPr>
        </p:nvSpPr>
        <p:spPr/>
        <p:txBody>
          <a:bodyPr>
            <a:normAutofit lnSpcReduction="10000"/>
          </a:bodyPr>
          <a:lstStyle/>
          <a:p>
            <a:r>
              <a:rPr lang="en-US" dirty="0"/>
              <a:t>Supervised Learning:  </a:t>
            </a:r>
          </a:p>
          <a:p>
            <a:pPr lvl="3"/>
            <a:r>
              <a:rPr lang="en-US" dirty="0"/>
              <a:t>A data set exists where the samples can be categorized into two or more classifications. </a:t>
            </a:r>
          </a:p>
          <a:p>
            <a:pPr lvl="3"/>
            <a:r>
              <a:rPr lang="en-US" dirty="0"/>
              <a:t>The computer uses the data set to learn how to predict the classification of an unknown sample.</a:t>
            </a:r>
          </a:p>
          <a:p>
            <a:pPr lvl="3"/>
            <a:r>
              <a:rPr lang="en-US" dirty="0"/>
              <a:t>Examples include Decision Trees and Deep Learning</a:t>
            </a:r>
          </a:p>
          <a:p>
            <a:r>
              <a:rPr lang="en-US" dirty="0"/>
              <a:t>Unsupervised Learning:  </a:t>
            </a:r>
          </a:p>
          <a:p>
            <a:pPr lvl="3"/>
            <a:r>
              <a:rPr lang="en-US" dirty="0"/>
              <a:t>The collected data has no known classification or pattern.</a:t>
            </a:r>
          </a:p>
          <a:p>
            <a:pPr lvl="3"/>
            <a:r>
              <a:rPr lang="en-US" dirty="0"/>
              <a:t>The computer must identify the groups or hidden structures within the data.</a:t>
            </a:r>
          </a:p>
          <a:p>
            <a:pPr lvl="3"/>
            <a:r>
              <a:rPr lang="en-US" dirty="0"/>
              <a:t>Examples include </a:t>
            </a:r>
            <a:r>
              <a:rPr lang="en-US" dirty="0" err="1"/>
              <a:t>Dendograms</a:t>
            </a:r>
            <a:r>
              <a:rPr lang="en-US" dirty="0"/>
              <a:t>, K-means clustering, Self-organizing Maps</a:t>
            </a:r>
          </a:p>
          <a:p>
            <a:r>
              <a:rPr lang="en-US" dirty="0"/>
              <a:t>Reinforcement Learning:  </a:t>
            </a:r>
          </a:p>
          <a:p>
            <a:pPr lvl="3"/>
            <a:r>
              <a:rPr lang="en-US" dirty="0"/>
              <a:t>Computer learns from positive or negative feedback</a:t>
            </a:r>
          </a:p>
          <a:p>
            <a:pPr lvl="3"/>
            <a:r>
              <a:rPr lang="en-US" dirty="0"/>
              <a:t>Example includes Swarm intelligence</a:t>
            </a:r>
          </a:p>
          <a:p>
            <a:r>
              <a:rPr lang="en-US" i="1" dirty="0"/>
              <a:t>Note: Examples included here are all supervised learning.</a:t>
            </a:r>
            <a:endParaRPr lang="en-US" dirty="0"/>
          </a:p>
          <a:p>
            <a:pPr marL="0" indent="0">
              <a:buNone/>
            </a:pPr>
            <a:endParaRPr lang="en-US" dirty="0"/>
          </a:p>
        </p:txBody>
      </p:sp>
    </p:spTree>
    <p:extLst>
      <p:ext uri="{BB962C8B-B14F-4D97-AF65-F5344CB8AC3E}">
        <p14:creationId xmlns:p14="http://schemas.microsoft.com/office/powerpoint/2010/main" val="41158469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 Machine Learning</a:t>
            </a:r>
          </a:p>
        </p:txBody>
      </p:sp>
      <p:sp>
        <p:nvSpPr>
          <p:cNvPr id="3" name="Content Placeholder 2"/>
          <p:cNvSpPr>
            <a:spLocks noGrp="1"/>
          </p:cNvSpPr>
          <p:nvPr>
            <p:ph sz="quarter" idx="10"/>
          </p:nvPr>
        </p:nvSpPr>
        <p:spPr/>
        <p:txBody>
          <a:bodyPr>
            <a:normAutofit fontScale="77500" lnSpcReduction="20000"/>
          </a:bodyPr>
          <a:lstStyle/>
          <a:p>
            <a:r>
              <a:rPr lang="en-US" dirty="0"/>
              <a:t>For many Machine Learning algorithms, the data are expected to be in a table format, where:</a:t>
            </a:r>
          </a:p>
          <a:p>
            <a:pPr lvl="2"/>
            <a:r>
              <a:rPr lang="en-US" dirty="0"/>
              <a:t>each row represents an object, and </a:t>
            </a:r>
          </a:p>
          <a:p>
            <a:pPr lvl="2"/>
            <a:r>
              <a:rPr lang="en-US" dirty="0"/>
              <a:t>each column has the measurements for a specific attribute or feature of the object</a:t>
            </a:r>
          </a:p>
          <a:p>
            <a:pPr lvl="2"/>
            <a:endParaRPr lang="en-US" dirty="0"/>
          </a:p>
          <a:p>
            <a:r>
              <a:rPr lang="en-US" dirty="0"/>
              <a:t>For supervised learning, the classifications of the objects must be known.</a:t>
            </a:r>
          </a:p>
          <a:p>
            <a:endParaRPr lang="en-US" dirty="0"/>
          </a:p>
          <a:p>
            <a:r>
              <a:rPr lang="en-US" dirty="0"/>
              <a:t>The data with known classifications are divided into a training set and a testing set.</a:t>
            </a:r>
          </a:p>
          <a:p>
            <a:pPr marL="0" indent="0">
              <a:buNone/>
            </a:pPr>
            <a:endParaRPr lang="en-US" dirty="0"/>
          </a:p>
          <a:p>
            <a:r>
              <a:rPr lang="en-US" dirty="0"/>
              <a:t>The data are used to develop a model.</a:t>
            </a:r>
          </a:p>
          <a:p>
            <a:pPr lvl="2"/>
            <a:r>
              <a:rPr lang="en-US" dirty="0"/>
              <a:t>The training data are submitted to an algorithm that will fit a model to the data.</a:t>
            </a:r>
          </a:p>
          <a:p>
            <a:pPr lvl="2"/>
            <a:r>
              <a:rPr lang="en-US" dirty="0"/>
              <a:t>The test data are submitted to the model to produce predicted classifications and determine the accuracy of the model.</a:t>
            </a:r>
          </a:p>
          <a:p>
            <a:pPr lvl="2"/>
            <a:endParaRPr lang="en-US" dirty="0"/>
          </a:p>
          <a:p>
            <a:r>
              <a:rPr lang="en-US" dirty="0"/>
              <a:t>Finally, the model can be used to predict classifications for “unknown” data.</a:t>
            </a:r>
          </a:p>
          <a:p>
            <a:endParaRPr lang="en-US" dirty="0"/>
          </a:p>
        </p:txBody>
      </p:sp>
    </p:spTree>
    <p:extLst>
      <p:ext uri="{BB962C8B-B14F-4D97-AF65-F5344CB8AC3E}">
        <p14:creationId xmlns:p14="http://schemas.microsoft.com/office/powerpoint/2010/main" val="3473279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E2D8D2-5EFB-C97D-8853-2EF39223800E}"/>
              </a:ext>
            </a:extLst>
          </p:cNvPr>
          <p:cNvSpPr>
            <a:spLocks noGrp="1"/>
          </p:cNvSpPr>
          <p:nvPr>
            <p:ph type="title"/>
          </p:nvPr>
        </p:nvSpPr>
        <p:spPr/>
        <p:txBody>
          <a:bodyPr/>
          <a:lstStyle/>
          <a:p>
            <a:r>
              <a:rPr lang="en-US" dirty="0"/>
              <a:t>Ideas behind Machine Learning</a:t>
            </a:r>
          </a:p>
        </p:txBody>
      </p:sp>
      <p:sp>
        <p:nvSpPr>
          <p:cNvPr id="7" name="Content Placeholder 6">
            <a:extLst>
              <a:ext uri="{FF2B5EF4-FFF2-40B4-BE49-F238E27FC236}">
                <a16:creationId xmlns:a16="http://schemas.microsoft.com/office/drawing/2014/main" id="{EEC2A9BB-4816-69C1-FE26-108B1BBA513D}"/>
              </a:ext>
            </a:extLst>
          </p:cNvPr>
          <p:cNvSpPr>
            <a:spLocks noGrp="1"/>
          </p:cNvSpPr>
          <p:nvPr>
            <p:ph sz="quarter" idx="10"/>
          </p:nvPr>
        </p:nvSpPr>
        <p:spPr/>
        <p:txBody>
          <a:bodyPr/>
          <a:lstStyle/>
          <a:p>
            <a:r>
              <a:rPr lang="en-US" dirty="0"/>
              <a:t>The algorithm determines the best mathematical model for the code</a:t>
            </a:r>
          </a:p>
          <a:p>
            <a:r>
              <a:rPr lang="en-US" dirty="0"/>
              <a:t>However, you still need to provide a “framework” for the algorithm.</a:t>
            </a:r>
          </a:p>
          <a:p>
            <a:r>
              <a:rPr lang="en-US" dirty="0"/>
              <a:t>The framework provides the algorithm with tools for performing the learning</a:t>
            </a:r>
          </a:p>
          <a:p>
            <a:endParaRPr lang="en-US" dirty="0"/>
          </a:p>
        </p:txBody>
      </p:sp>
      <p:grpSp>
        <p:nvGrpSpPr>
          <p:cNvPr id="12" name="Group 11">
            <a:extLst>
              <a:ext uri="{FF2B5EF4-FFF2-40B4-BE49-F238E27FC236}">
                <a16:creationId xmlns:a16="http://schemas.microsoft.com/office/drawing/2014/main" id="{1BC594C4-F275-95AB-4A39-DADA313276F8}"/>
              </a:ext>
            </a:extLst>
          </p:cNvPr>
          <p:cNvGrpSpPr/>
          <p:nvPr/>
        </p:nvGrpSpPr>
        <p:grpSpPr>
          <a:xfrm>
            <a:off x="1224497" y="3923983"/>
            <a:ext cx="9743006" cy="2072640"/>
            <a:chOff x="1224497" y="3429000"/>
            <a:chExt cx="9743006" cy="2072640"/>
          </a:xfrm>
        </p:grpSpPr>
        <p:sp>
          <p:nvSpPr>
            <p:cNvPr id="8" name="Rectangle 7">
              <a:extLst>
                <a:ext uri="{FF2B5EF4-FFF2-40B4-BE49-F238E27FC236}">
                  <a16:creationId xmlns:a16="http://schemas.microsoft.com/office/drawing/2014/main" id="{DBE4922D-E6BA-36AA-3046-E837575358B0}"/>
                </a:ext>
              </a:extLst>
            </p:cNvPr>
            <p:cNvSpPr/>
            <p:nvPr/>
          </p:nvSpPr>
          <p:spPr>
            <a:xfrm>
              <a:off x="4434840" y="3429000"/>
              <a:ext cx="268224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 Algorithm</a:t>
              </a:r>
            </a:p>
          </p:txBody>
        </p:sp>
        <p:sp>
          <p:nvSpPr>
            <p:cNvPr id="9" name="Oval 8">
              <a:extLst>
                <a:ext uri="{FF2B5EF4-FFF2-40B4-BE49-F238E27FC236}">
                  <a16:creationId xmlns:a16="http://schemas.microsoft.com/office/drawing/2014/main" id="{7323236A-D558-0526-8AD2-DC877F601E2F}"/>
                </a:ext>
              </a:extLst>
            </p:cNvPr>
            <p:cNvSpPr/>
            <p:nvPr/>
          </p:nvSpPr>
          <p:spPr>
            <a:xfrm>
              <a:off x="1224497" y="3451543"/>
              <a:ext cx="2364523" cy="9448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Measurements</a:t>
              </a:r>
            </a:p>
          </p:txBody>
        </p:sp>
        <p:sp>
          <p:nvSpPr>
            <p:cNvPr id="10" name="Oval 9">
              <a:extLst>
                <a:ext uri="{FF2B5EF4-FFF2-40B4-BE49-F238E27FC236}">
                  <a16:creationId xmlns:a16="http://schemas.microsoft.com/office/drawing/2014/main" id="{E2EF88D6-68D4-5BBD-7CFB-36350FB67D7C}"/>
                </a:ext>
              </a:extLst>
            </p:cNvPr>
            <p:cNvSpPr/>
            <p:nvPr/>
          </p:nvSpPr>
          <p:spPr>
            <a:xfrm>
              <a:off x="1372852" y="4556760"/>
              <a:ext cx="2077539" cy="9448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 or Classification</a:t>
              </a:r>
            </a:p>
          </p:txBody>
        </p:sp>
        <p:sp>
          <p:nvSpPr>
            <p:cNvPr id="11" name="Oval 10">
              <a:extLst>
                <a:ext uri="{FF2B5EF4-FFF2-40B4-BE49-F238E27FC236}">
                  <a16:creationId xmlns:a16="http://schemas.microsoft.com/office/drawing/2014/main" id="{22BD7A12-96B5-68D3-AEBB-EB52ED26B4A0}"/>
                </a:ext>
              </a:extLst>
            </p:cNvPr>
            <p:cNvSpPr/>
            <p:nvPr/>
          </p:nvSpPr>
          <p:spPr>
            <a:xfrm>
              <a:off x="7981206" y="3567249"/>
              <a:ext cx="2986297" cy="150876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defining the relationship between the input and the output</a:t>
              </a:r>
            </a:p>
          </p:txBody>
        </p:sp>
        <p:cxnSp>
          <p:nvCxnSpPr>
            <p:cNvPr id="16" name="Connector: Elbow 15">
              <a:extLst>
                <a:ext uri="{FF2B5EF4-FFF2-40B4-BE49-F238E27FC236}">
                  <a16:creationId xmlns:a16="http://schemas.microsoft.com/office/drawing/2014/main" id="{4A73E969-5E80-2466-4EC3-22EF20B7FB11}"/>
                </a:ext>
              </a:extLst>
            </p:cNvPr>
            <p:cNvCxnSpPr>
              <a:cxnSpLocks/>
              <a:stCxn id="9" idx="6"/>
            </p:cNvCxnSpPr>
            <p:nvPr/>
          </p:nvCxnSpPr>
          <p:spPr>
            <a:xfrm>
              <a:off x="3589020" y="3923983"/>
              <a:ext cx="864126" cy="47244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5B3ED18-5280-D623-49D9-3B7A802E2367}"/>
                </a:ext>
              </a:extLst>
            </p:cNvPr>
            <p:cNvCxnSpPr>
              <a:cxnSpLocks/>
              <a:stCxn id="10" idx="6"/>
            </p:cNvCxnSpPr>
            <p:nvPr/>
          </p:nvCxnSpPr>
          <p:spPr>
            <a:xfrm flipV="1">
              <a:off x="3450391" y="4403271"/>
              <a:ext cx="1002755" cy="625929"/>
            </a:xfrm>
            <a:prstGeom prst="bentConnector3">
              <a:avLst>
                <a:gd name="adj1" fmla="val 57015"/>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0132C5E-4248-FE18-98EB-07DB5ED27147}"/>
                </a:ext>
              </a:extLst>
            </p:cNvPr>
            <p:cNvCxnSpPr>
              <a:cxnSpLocks/>
              <a:stCxn id="8" idx="3"/>
              <a:endCxn id="11" idx="2"/>
            </p:cNvCxnSpPr>
            <p:nvPr/>
          </p:nvCxnSpPr>
          <p:spPr>
            <a:xfrm flipV="1">
              <a:off x="7117080" y="4321629"/>
              <a:ext cx="864126" cy="2177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1146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9FD8-57F6-CBE5-3456-038FD60F91A5}"/>
              </a:ext>
            </a:extLst>
          </p:cNvPr>
          <p:cNvSpPr>
            <a:spLocks noGrp="1"/>
          </p:cNvSpPr>
          <p:nvPr>
            <p:ph type="title"/>
          </p:nvPr>
        </p:nvSpPr>
        <p:spPr/>
        <p:txBody>
          <a:bodyPr/>
          <a:lstStyle/>
          <a:p>
            <a:r>
              <a:rPr lang="en-US" dirty="0"/>
              <a:t>DL vs ML</a:t>
            </a:r>
          </a:p>
        </p:txBody>
      </p:sp>
      <p:sp>
        <p:nvSpPr>
          <p:cNvPr id="3" name="Content Placeholder 2">
            <a:extLst>
              <a:ext uri="{FF2B5EF4-FFF2-40B4-BE49-F238E27FC236}">
                <a16:creationId xmlns:a16="http://schemas.microsoft.com/office/drawing/2014/main" id="{8DEA3385-9902-9194-1135-37BA82787F45}"/>
              </a:ext>
            </a:extLst>
          </p:cNvPr>
          <p:cNvSpPr>
            <a:spLocks noGrp="1"/>
          </p:cNvSpPr>
          <p:nvPr>
            <p:ph sz="quarter" idx="10"/>
          </p:nvPr>
        </p:nvSpPr>
        <p:spPr/>
        <p:txBody>
          <a:bodyPr/>
          <a:lstStyle/>
          <a:p>
            <a:r>
              <a:rPr lang="en-US" sz="2000" dirty="0"/>
              <a:t>DL is subset of ML that differentiates itself from ML algorithms based on the methods (neural networks) it uses to solve problems.</a:t>
            </a:r>
          </a:p>
          <a:p>
            <a:r>
              <a:rPr lang="en-US" sz="2000" dirty="0"/>
              <a:t>Any deep learning algorithm would reiterate and perform a task repeatedly, improving a bit every time, in order to improve the outcome.</a:t>
            </a:r>
          </a:p>
          <a:p>
            <a:r>
              <a:rPr lang="en-US" sz="2000" dirty="0"/>
              <a:t>DL program builds the feature set by itself without supervision and domain expertise. Unsupervised learning is not only faster, but it is usually more accurate.</a:t>
            </a:r>
          </a:p>
          <a:p>
            <a:pPr lvl="1"/>
            <a:r>
              <a:rPr lang="en-US" sz="2000" dirty="0"/>
              <a:t>Needs access to immense amounts of data and compute power</a:t>
            </a:r>
          </a:p>
          <a:p>
            <a:pPr lvl="1"/>
            <a:r>
              <a:rPr lang="en-US" sz="2000" dirty="0"/>
              <a:t>Takes much longer to train but much faster to run tests</a:t>
            </a:r>
          </a:p>
          <a:p>
            <a:r>
              <a:rPr lang="en-US" sz="2000" dirty="0"/>
              <a:t>ML algorithms have superior interpretability and are favorable for small amounts of data.</a:t>
            </a:r>
          </a:p>
          <a:p>
            <a:r>
              <a:rPr lang="en-US" sz="2000" dirty="0"/>
              <a:t>ML works only with sets of structured and semi-structured data, while deep learning works with both structured and unstructured data</a:t>
            </a:r>
          </a:p>
        </p:txBody>
      </p:sp>
    </p:spTree>
    <p:extLst>
      <p:ext uri="{BB962C8B-B14F-4D97-AF65-F5344CB8AC3E}">
        <p14:creationId xmlns:p14="http://schemas.microsoft.com/office/powerpoint/2010/main" val="185387037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108C-20A5-9210-DCC2-F00AB1E0F5A1}"/>
              </a:ext>
            </a:extLst>
          </p:cNvPr>
          <p:cNvSpPr>
            <a:spLocks noGrp="1"/>
          </p:cNvSpPr>
          <p:nvPr>
            <p:ph type="title"/>
          </p:nvPr>
        </p:nvSpPr>
        <p:spPr/>
        <p:txBody>
          <a:bodyPr/>
          <a:lstStyle/>
          <a:p>
            <a:r>
              <a:rPr lang="en-US" dirty="0"/>
              <a:t>Some Limitations and Challenges</a:t>
            </a:r>
          </a:p>
        </p:txBody>
      </p:sp>
      <p:sp>
        <p:nvSpPr>
          <p:cNvPr id="3" name="Content Placeholder 2">
            <a:extLst>
              <a:ext uri="{FF2B5EF4-FFF2-40B4-BE49-F238E27FC236}">
                <a16:creationId xmlns:a16="http://schemas.microsoft.com/office/drawing/2014/main" id="{A58A44A1-9687-5E95-DD12-9E45CD508BB7}"/>
              </a:ext>
            </a:extLst>
          </p:cNvPr>
          <p:cNvSpPr>
            <a:spLocks noGrp="1"/>
          </p:cNvSpPr>
          <p:nvPr>
            <p:ph sz="quarter" idx="10"/>
          </p:nvPr>
        </p:nvSpPr>
        <p:spPr/>
        <p:txBody>
          <a:bodyPr/>
          <a:lstStyle/>
          <a:p>
            <a:r>
              <a:rPr lang="en-US" sz="2400" dirty="0"/>
              <a:t>DL models learn through observations. Outcome is not ”generalizable” if data was small or its scope was limited. </a:t>
            </a:r>
          </a:p>
          <a:p>
            <a:endParaRPr lang="en-US" sz="2400" dirty="0"/>
          </a:p>
          <a:p>
            <a:r>
              <a:rPr lang="en-US" sz="2400" dirty="0"/>
              <a:t>If a model trains on data that contains biases, the model will reproduce those biases in its predictions.</a:t>
            </a:r>
          </a:p>
          <a:p>
            <a:endParaRPr lang="en-US" sz="2400" dirty="0"/>
          </a:p>
          <a:p>
            <a:r>
              <a:rPr lang="en-US" sz="2400" dirty="0"/>
              <a:t>If the learning rate is too high, then the model will converge too quickly, producing a less-than-optimal solution. If the rate is too low, then the process may get stuck, and it will be even harder to reach a solution.</a:t>
            </a:r>
          </a:p>
          <a:p>
            <a:endParaRPr lang="en-US" sz="2400" dirty="0"/>
          </a:p>
          <a:p>
            <a:r>
              <a:rPr lang="en-US" sz="2400" dirty="0"/>
              <a:t>Large amount of data and parameters</a:t>
            </a:r>
          </a:p>
        </p:txBody>
      </p:sp>
    </p:spTree>
    <p:extLst>
      <p:ext uri="{BB962C8B-B14F-4D97-AF65-F5344CB8AC3E}">
        <p14:creationId xmlns:p14="http://schemas.microsoft.com/office/powerpoint/2010/main" val="422983303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deep learning?</a:t>
            </a:r>
          </a:p>
        </p:txBody>
      </p:sp>
      <p:sp>
        <p:nvSpPr>
          <p:cNvPr id="3" name="Content Placeholder 2"/>
          <p:cNvSpPr>
            <a:spLocks noGrp="1"/>
          </p:cNvSpPr>
          <p:nvPr>
            <p:ph sz="quarter" idx="10"/>
          </p:nvPr>
        </p:nvSpPr>
        <p:spPr/>
        <p:txBody>
          <a:bodyPr>
            <a:normAutofit/>
          </a:bodyPr>
          <a:lstStyle/>
          <a:p>
            <a:pPr marL="0" indent="0">
              <a:buNone/>
            </a:pPr>
            <a:r>
              <a:rPr lang="en-US" dirty="0"/>
              <a:t>  </a:t>
            </a:r>
          </a:p>
          <a:p>
            <a:pPr marL="0" indent="0">
              <a:buNone/>
            </a:pPr>
            <a:r>
              <a:rPr lang="en-US" dirty="0"/>
              <a:t>A branch of artificial intelligence where programs use multiple layers of neural networks to transform a set of input values to output values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7" name="Group 6">
            <a:extLst>
              <a:ext uri="{FF2B5EF4-FFF2-40B4-BE49-F238E27FC236}">
                <a16:creationId xmlns:a16="http://schemas.microsoft.com/office/drawing/2014/main" id="{D94151BA-159D-9415-1AD6-700501AABF16}"/>
              </a:ext>
            </a:extLst>
          </p:cNvPr>
          <p:cNvGrpSpPr/>
          <p:nvPr/>
        </p:nvGrpSpPr>
        <p:grpSpPr>
          <a:xfrm>
            <a:off x="2640107" y="3351213"/>
            <a:ext cx="5132293" cy="2103120"/>
            <a:chOff x="2640107" y="3564708"/>
            <a:chExt cx="5132293" cy="2103120"/>
          </a:xfrm>
        </p:grpSpPr>
        <p:pic>
          <p:nvPicPr>
            <p:cNvPr id="5" name="Picture 4">
              <a:extLst>
                <a:ext uri="{FF2B5EF4-FFF2-40B4-BE49-F238E27FC236}">
                  <a16:creationId xmlns:a16="http://schemas.microsoft.com/office/drawing/2014/main" id="{ABBAC2D4-D638-FC66-AC26-ABA445CD70B4}"/>
                </a:ext>
              </a:extLst>
            </p:cNvPr>
            <p:cNvPicPr>
              <a:picLocks noChangeAspect="1"/>
            </p:cNvPicPr>
            <p:nvPr/>
          </p:nvPicPr>
          <p:blipFill rotWithShape="1">
            <a:blip r:embed="rId2"/>
            <a:srcRect l="33930" t="55556" r="21624" b="13777"/>
            <a:stretch/>
          </p:blipFill>
          <p:spPr>
            <a:xfrm>
              <a:off x="2640107" y="3564708"/>
              <a:ext cx="5132293" cy="2103120"/>
            </a:xfrm>
            <a:prstGeom prst="rect">
              <a:avLst/>
            </a:prstGeom>
          </p:spPr>
        </p:pic>
        <p:sp>
          <p:nvSpPr>
            <p:cNvPr id="6" name="Cube 5">
              <a:extLst>
                <a:ext uri="{FF2B5EF4-FFF2-40B4-BE49-F238E27FC236}">
                  <a16:creationId xmlns:a16="http://schemas.microsoft.com/office/drawing/2014/main" id="{FB67AC23-0FEA-12D3-B79A-550C7CEF95A9}"/>
                </a:ext>
              </a:extLst>
            </p:cNvPr>
            <p:cNvSpPr/>
            <p:nvPr/>
          </p:nvSpPr>
          <p:spPr>
            <a:xfrm>
              <a:off x="4328886" y="3623854"/>
              <a:ext cx="2367643" cy="1824445"/>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Neural Network</a:t>
              </a:r>
            </a:p>
          </p:txBody>
        </p:sp>
      </p:grpSp>
    </p:spTree>
    <p:extLst>
      <p:ext uri="{BB962C8B-B14F-4D97-AF65-F5344CB8AC3E}">
        <p14:creationId xmlns:p14="http://schemas.microsoft.com/office/powerpoint/2010/main" val="2262774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E2D8D2-5EFB-C97D-8853-2EF39223800E}"/>
              </a:ext>
            </a:extLst>
          </p:cNvPr>
          <p:cNvSpPr>
            <a:spLocks noGrp="1"/>
          </p:cNvSpPr>
          <p:nvPr>
            <p:ph type="title"/>
          </p:nvPr>
        </p:nvSpPr>
        <p:spPr/>
        <p:txBody>
          <a:bodyPr/>
          <a:lstStyle/>
          <a:p>
            <a:r>
              <a:rPr lang="en-US" dirty="0"/>
              <a:t>How does it learn?</a:t>
            </a:r>
          </a:p>
        </p:txBody>
      </p:sp>
      <p:sp>
        <p:nvSpPr>
          <p:cNvPr id="7" name="Content Placeholder 6">
            <a:extLst>
              <a:ext uri="{FF2B5EF4-FFF2-40B4-BE49-F238E27FC236}">
                <a16:creationId xmlns:a16="http://schemas.microsoft.com/office/drawing/2014/main" id="{EEC2A9BB-4816-69C1-FE26-108B1BBA513D}"/>
              </a:ext>
            </a:extLst>
          </p:cNvPr>
          <p:cNvSpPr>
            <a:spLocks noGrp="1"/>
          </p:cNvSpPr>
          <p:nvPr>
            <p:ph sz="quarter" idx="10"/>
          </p:nvPr>
        </p:nvSpPr>
        <p:spPr/>
        <p:txBody>
          <a:bodyPr lIns="91440" tIns="45720" rIns="91440" bIns="45720" anchor="t"/>
          <a:lstStyle/>
          <a:p>
            <a:r>
              <a:rPr lang="en-US" dirty="0"/>
              <a:t>During the training or “fitting” process, you feed into the Deep Learning algorithm a set of measurements/features and  the expected outcome (e.g., a label or classification). </a:t>
            </a: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endParaRPr lang="en-US" dirty="0"/>
          </a:p>
          <a:p>
            <a:endParaRPr lang="en-US" dirty="0"/>
          </a:p>
          <a:p>
            <a:r>
              <a:rPr lang="en-US" dirty="0"/>
              <a:t>The algorithm determines the best weights and biases for the data.</a:t>
            </a:r>
          </a:p>
          <a:p>
            <a:pPr marL="0" indent="0">
              <a:buNone/>
            </a:pPr>
            <a:endParaRPr lang="en-US" dirty="0"/>
          </a:p>
        </p:txBody>
      </p:sp>
      <p:grpSp>
        <p:nvGrpSpPr>
          <p:cNvPr id="12" name="Group 11">
            <a:extLst>
              <a:ext uri="{FF2B5EF4-FFF2-40B4-BE49-F238E27FC236}">
                <a16:creationId xmlns:a16="http://schemas.microsoft.com/office/drawing/2014/main" id="{1BC594C4-F275-95AB-4A39-DADA313276F8}"/>
              </a:ext>
            </a:extLst>
          </p:cNvPr>
          <p:cNvGrpSpPr/>
          <p:nvPr/>
        </p:nvGrpSpPr>
        <p:grpSpPr>
          <a:xfrm>
            <a:off x="1255389" y="3275253"/>
            <a:ext cx="9743006" cy="2072640"/>
            <a:chOff x="1224497" y="3429000"/>
            <a:chExt cx="9743006" cy="2072640"/>
          </a:xfrm>
        </p:grpSpPr>
        <p:sp>
          <p:nvSpPr>
            <p:cNvPr id="8" name="Rectangle 7">
              <a:extLst>
                <a:ext uri="{FF2B5EF4-FFF2-40B4-BE49-F238E27FC236}">
                  <a16:creationId xmlns:a16="http://schemas.microsoft.com/office/drawing/2014/main" id="{DBE4922D-E6BA-36AA-3046-E837575358B0}"/>
                </a:ext>
              </a:extLst>
            </p:cNvPr>
            <p:cNvSpPr/>
            <p:nvPr/>
          </p:nvSpPr>
          <p:spPr>
            <a:xfrm>
              <a:off x="4434840" y="3429000"/>
              <a:ext cx="268224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 Algorithm</a:t>
              </a:r>
            </a:p>
          </p:txBody>
        </p:sp>
        <p:sp>
          <p:nvSpPr>
            <p:cNvPr id="9" name="Oval 8">
              <a:extLst>
                <a:ext uri="{FF2B5EF4-FFF2-40B4-BE49-F238E27FC236}">
                  <a16:creationId xmlns:a16="http://schemas.microsoft.com/office/drawing/2014/main" id="{7323236A-D558-0526-8AD2-DC877F601E2F}"/>
                </a:ext>
              </a:extLst>
            </p:cNvPr>
            <p:cNvSpPr/>
            <p:nvPr/>
          </p:nvSpPr>
          <p:spPr>
            <a:xfrm>
              <a:off x="1224497" y="3451543"/>
              <a:ext cx="2364523" cy="9448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Measurements</a:t>
              </a:r>
            </a:p>
          </p:txBody>
        </p:sp>
        <p:sp>
          <p:nvSpPr>
            <p:cNvPr id="10" name="Oval 9">
              <a:extLst>
                <a:ext uri="{FF2B5EF4-FFF2-40B4-BE49-F238E27FC236}">
                  <a16:creationId xmlns:a16="http://schemas.microsoft.com/office/drawing/2014/main" id="{E2EF88D6-68D4-5BBD-7CFB-36350FB67D7C}"/>
                </a:ext>
              </a:extLst>
            </p:cNvPr>
            <p:cNvSpPr/>
            <p:nvPr/>
          </p:nvSpPr>
          <p:spPr>
            <a:xfrm>
              <a:off x="1372852" y="4556760"/>
              <a:ext cx="2077539" cy="94488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 or Classification</a:t>
              </a:r>
            </a:p>
          </p:txBody>
        </p:sp>
        <p:sp>
          <p:nvSpPr>
            <p:cNvPr id="11" name="Oval 10">
              <a:extLst>
                <a:ext uri="{FF2B5EF4-FFF2-40B4-BE49-F238E27FC236}">
                  <a16:creationId xmlns:a16="http://schemas.microsoft.com/office/drawing/2014/main" id="{22BD7A12-96B5-68D3-AEBB-EB52ED26B4A0}"/>
                </a:ext>
              </a:extLst>
            </p:cNvPr>
            <p:cNvSpPr/>
            <p:nvPr/>
          </p:nvSpPr>
          <p:spPr>
            <a:xfrm>
              <a:off x="7981206" y="3567249"/>
              <a:ext cx="2986297" cy="150876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defining the relationship between the input and the output</a:t>
              </a:r>
            </a:p>
          </p:txBody>
        </p:sp>
        <p:cxnSp>
          <p:nvCxnSpPr>
            <p:cNvPr id="16" name="Connector: Elbow 15">
              <a:extLst>
                <a:ext uri="{FF2B5EF4-FFF2-40B4-BE49-F238E27FC236}">
                  <a16:creationId xmlns:a16="http://schemas.microsoft.com/office/drawing/2014/main" id="{4A73E969-5E80-2466-4EC3-22EF20B7FB11}"/>
                </a:ext>
              </a:extLst>
            </p:cNvPr>
            <p:cNvCxnSpPr>
              <a:cxnSpLocks/>
              <a:stCxn id="9" idx="6"/>
            </p:cNvCxnSpPr>
            <p:nvPr/>
          </p:nvCxnSpPr>
          <p:spPr>
            <a:xfrm>
              <a:off x="3589020" y="3923983"/>
              <a:ext cx="864126" cy="47244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5B3ED18-5280-D623-49D9-3B7A802E2367}"/>
                </a:ext>
              </a:extLst>
            </p:cNvPr>
            <p:cNvCxnSpPr>
              <a:cxnSpLocks/>
              <a:stCxn id="10" idx="6"/>
            </p:cNvCxnSpPr>
            <p:nvPr/>
          </p:nvCxnSpPr>
          <p:spPr>
            <a:xfrm flipV="1">
              <a:off x="3450391" y="4403271"/>
              <a:ext cx="1002755" cy="625929"/>
            </a:xfrm>
            <a:prstGeom prst="bentConnector3">
              <a:avLst>
                <a:gd name="adj1" fmla="val 57015"/>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0132C5E-4248-FE18-98EB-07DB5ED27147}"/>
                </a:ext>
              </a:extLst>
            </p:cNvPr>
            <p:cNvCxnSpPr>
              <a:cxnSpLocks/>
              <a:stCxn id="8" idx="3"/>
              <a:endCxn id="11" idx="2"/>
            </p:cNvCxnSpPr>
            <p:nvPr/>
          </p:nvCxnSpPr>
          <p:spPr>
            <a:xfrm flipV="1">
              <a:off x="7117080" y="4321629"/>
              <a:ext cx="864126" cy="2177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1606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lstStyle/>
          <a:p>
            <a:r>
              <a:rPr lang="en-US" dirty="0"/>
              <a:t>A Peek at a Node</a:t>
            </a:r>
          </a:p>
        </p:txBody>
      </p:sp>
      <p:sp>
        <p:nvSpPr>
          <p:cNvPr id="3" name="Content Placeholder 2"/>
          <p:cNvSpPr>
            <a:spLocks noGrp="1"/>
          </p:cNvSpPr>
          <p:nvPr>
            <p:ph sz="quarter" idx="10"/>
          </p:nvPr>
        </p:nvSpPr>
        <p:spPr/>
        <p:txBody>
          <a:bodyPr>
            <a:normAutofit/>
          </a:bodyPr>
          <a:lstStyle/>
          <a:p>
            <a:pPr marL="0" indent="0">
              <a:buNone/>
            </a:pPr>
            <a:r>
              <a:rPr lang="en-US" dirty="0"/>
              <a:t>  Each “node” in the neural network performs a set of computations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29" name="Group 28">
            <a:extLst>
              <a:ext uri="{FF2B5EF4-FFF2-40B4-BE49-F238E27FC236}">
                <a16:creationId xmlns:a16="http://schemas.microsoft.com/office/drawing/2014/main" id="{90B7DB33-7D79-1882-982D-A0E5337F9DC3}"/>
              </a:ext>
            </a:extLst>
          </p:cNvPr>
          <p:cNvGrpSpPr/>
          <p:nvPr/>
        </p:nvGrpSpPr>
        <p:grpSpPr>
          <a:xfrm>
            <a:off x="946671" y="2451101"/>
            <a:ext cx="6380248" cy="4229100"/>
            <a:chOff x="2686571" y="2451101"/>
            <a:chExt cx="6380248" cy="4229100"/>
          </a:xfrm>
        </p:grpSpPr>
        <p:grpSp>
          <p:nvGrpSpPr>
            <p:cNvPr id="6" name="Group 5">
              <a:extLst>
                <a:ext uri="{FF2B5EF4-FFF2-40B4-BE49-F238E27FC236}">
                  <a16:creationId xmlns:a16="http://schemas.microsoft.com/office/drawing/2014/main" id="{4F15805F-F410-4834-055F-E6E0D207B2B3}"/>
                </a:ext>
              </a:extLst>
            </p:cNvPr>
            <p:cNvGrpSpPr/>
            <p:nvPr/>
          </p:nvGrpSpPr>
          <p:grpSpPr>
            <a:xfrm>
              <a:off x="2686571" y="3120342"/>
              <a:ext cx="6380248" cy="2610783"/>
              <a:chOff x="820652" y="2607454"/>
              <a:chExt cx="6380248" cy="2610783"/>
            </a:xfrm>
          </p:grpSpPr>
          <p:grpSp>
            <p:nvGrpSpPr>
              <p:cNvPr id="7" name="Group 6">
                <a:extLst>
                  <a:ext uri="{FF2B5EF4-FFF2-40B4-BE49-F238E27FC236}">
                    <a16:creationId xmlns:a16="http://schemas.microsoft.com/office/drawing/2014/main" id="{AEEE039F-AA67-74E4-8F00-A377ACC82F08}"/>
                  </a:ext>
                </a:extLst>
              </p:cNvPr>
              <p:cNvGrpSpPr/>
              <p:nvPr/>
            </p:nvGrpSpPr>
            <p:grpSpPr>
              <a:xfrm>
                <a:off x="820652" y="2607454"/>
                <a:ext cx="6380248" cy="2610783"/>
                <a:chOff x="2459492" y="2727368"/>
                <a:chExt cx="5475735" cy="2610783"/>
              </a:xfrm>
            </p:grpSpPr>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3B3D3AA0-D636-93FA-9FCA-40DAAB9D3922}"/>
                        </a:ext>
                      </a:extLst>
                    </p:cNvPr>
                    <p:cNvSpPr/>
                    <p:nvPr/>
                  </p:nvSpPr>
                  <p:spPr>
                    <a:xfrm>
                      <a:off x="4218214" y="3446807"/>
                      <a:ext cx="1409427" cy="152660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e>
                            </m:nary>
                          </m:oMath>
                        </m:oMathPara>
                      </a14:m>
                      <a:endParaRPr lang="en-US" baseline="-25000" dirty="0"/>
                    </a:p>
                  </p:txBody>
                </p:sp>
              </mc:Choice>
              <mc:Fallback xmlns="">
                <p:sp>
                  <p:nvSpPr>
                    <p:cNvPr id="40" name="Oval 39">
                      <a:extLst>
                        <a:ext uri="{FF2B5EF4-FFF2-40B4-BE49-F238E27FC236}">
                          <a16:creationId xmlns:a16="http://schemas.microsoft.com/office/drawing/2014/main" id="{EE11F7C1-3CAB-F747-5867-707744AD1A18}"/>
                        </a:ext>
                      </a:extLst>
                    </p:cNvPr>
                    <p:cNvSpPr>
                      <a:spLocks noRot="1" noChangeAspect="1" noMove="1" noResize="1" noEditPoints="1" noAdjustHandles="1" noChangeArrowheads="1" noChangeShapeType="1" noTextEdit="1"/>
                    </p:cNvSpPr>
                    <p:nvPr/>
                  </p:nvSpPr>
                  <p:spPr>
                    <a:xfrm>
                      <a:off x="4218214" y="3446807"/>
                      <a:ext cx="1409427" cy="1526605"/>
                    </a:xfrm>
                    <a:prstGeom prst="ellipse">
                      <a:avLst/>
                    </a:prstGeom>
                    <a:blipFill>
                      <a:blip r:embed="rId3"/>
                      <a:stretch>
                        <a:fillRect/>
                      </a:stretch>
                    </a:blipFill>
                    <a:ln>
                      <a:solidFill>
                        <a:srgbClr val="0070C0"/>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4516626D-BE59-A861-49C3-0DBEBE9E4512}"/>
                    </a:ext>
                  </a:extLst>
                </p:cNvPr>
                <p:cNvCxnSpPr>
                  <a:cxnSpLocks/>
                </p:cNvCxnSpPr>
                <p:nvPr/>
              </p:nvCxnSpPr>
              <p:spPr>
                <a:xfrm>
                  <a:off x="2971800" y="3127478"/>
                  <a:ext cx="1371600" cy="68252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3985A9-9E20-D659-241D-5B1E623BDF98}"/>
                    </a:ext>
                  </a:extLst>
                </p:cNvPr>
                <p:cNvCxnSpPr>
                  <a:cxnSpLocks/>
                </p:cNvCxnSpPr>
                <p:nvPr/>
              </p:nvCxnSpPr>
              <p:spPr>
                <a:xfrm>
                  <a:off x="2971800" y="3642282"/>
                  <a:ext cx="1295400" cy="38254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331EFB-916D-1546-102D-CD06B9094DB7}"/>
                    </a:ext>
                  </a:extLst>
                </p:cNvPr>
                <p:cNvCxnSpPr>
                  <a:cxnSpLocks/>
                </p:cNvCxnSpPr>
                <p:nvPr/>
              </p:nvCxnSpPr>
              <p:spPr>
                <a:xfrm>
                  <a:off x="2971800" y="4147625"/>
                  <a:ext cx="1246414" cy="7489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45764E4-46E4-1519-ECDE-51B74C00E482}"/>
                    </a:ext>
                  </a:extLst>
                </p:cNvPr>
                <p:cNvCxnSpPr>
                  <a:cxnSpLocks/>
                </p:cNvCxnSpPr>
                <p:nvPr/>
              </p:nvCxnSpPr>
              <p:spPr>
                <a:xfrm flipV="1">
                  <a:off x="2971801" y="4472159"/>
                  <a:ext cx="1267641" cy="29034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45A60C-4DF4-DEFE-2ECC-FAD2240ACD1E}"/>
                    </a:ext>
                  </a:extLst>
                </p:cNvPr>
                <p:cNvCxnSpPr>
                  <a:cxnSpLocks/>
                </p:cNvCxnSpPr>
                <p:nvPr/>
              </p:nvCxnSpPr>
              <p:spPr>
                <a:xfrm flipV="1">
                  <a:off x="2971800" y="4610100"/>
                  <a:ext cx="1371600" cy="6477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78B669-676E-6B3A-027D-EF74E226C7FF}"/>
                    </a:ext>
                  </a:extLst>
                </p:cNvPr>
                <p:cNvCxnSpPr>
                  <a:cxnSpLocks/>
                  <a:stCxn id="9" idx="6"/>
                </p:cNvCxnSpPr>
                <p:nvPr/>
              </p:nvCxnSpPr>
              <p:spPr>
                <a:xfrm>
                  <a:off x="5627642" y="4210110"/>
                  <a:ext cx="230758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CD036AC-80AD-335A-8B34-34772F331C19}"/>
                        </a:ext>
                      </a:extLst>
                    </p:cNvPr>
                    <p:cNvSpPr txBox="1"/>
                    <p:nvPr/>
                  </p:nvSpPr>
                  <p:spPr>
                    <a:xfrm>
                      <a:off x="2459492" y="2727368"/>
                      <a:ext cx="553539" cy="400110"/>
                    </a:xfrm>
                    <a:prstGeom prst="rect">
                      <a:avLst/>
                    </a:prstGeom>
                    <a:noFill/>
                    <a:ln>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m:oMathPara>
                      </a14:m>
                      <a:endParaRPr lang="en-US" sz="2000" dirty="0"/>
                    </a:p>
                  </p:txBody>
                </p:sp>
              </mc:Choice>
              <mc:Fallback xmlns="">
                <p:sp>
                  <p:nvSpPr>
                    <p:cNvPr id="47" name="TextBox 46">
                      <a:extLst>
                        <a:ext uri="{FF2B5EF4-FFF2-40B4-BE49-F238E27FC236}">
                          <a16:creationId xmlns:a16="http://schemas.microsoft.com/office/drawing/2014/main" id="{03858730-72A5-0084-AADA-C55B74C2F6CD}"/>
                        </a:ext>
                      </a:extLst>
                    </p:cNvPr>
                    <p:cNvSpPr txBox="1">
                      <a:spLocks noRot="1" noChangeAspect="1" noMove="1" noResize="1" noEditPoints="1" noAdjustHandles="1" noChangeArrowheads="1" noChangeShapeType="1" noTextEdit="1"/>
                    </p:cNvSpPr>
                    <p:nvPr/>
                  </p:nvSpPr>
                  <p:spPr>
                    <a:xfrm>
                      <a:off x="2459492" y="2727368"/>
                      <a:ext cx="553539" cy="400110"/>
                    </a:xfrm>
                    <a:prstGeom prst="rect">
                      <a:avLst/>
                    </a:prstGeom>
                    <a:blipFill>
                      <a:blip r:embed="rId4"/>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E5609EB6-97B7-E6BF-8320-C54141A3F19E}"/>
                        </a:ext>
                      </a:extLst>
                    </p:cNvPr>
                    <p:cNvSpPr/>
                    <p:nvPr/>
                  </p:nvSpPr>
                  <p:spPr>
                    <a:xfrm>
                      <a:off x="3429001" y="3276601"/>
                      <a:ext cx="426993" cy="308077"/>
                    </a:xfrm>
                    <a:prstGeom prst="ellipse">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m:oMathPara>
                      </a14:m>
                      <a:endParaRPr lang="en-US" dirty="0"/>
                    </a:p>
                  </p:txBody>
                </p:sp>
              </mc:Choice>
              <mc:Fallback xmlns="">
                <p:sp>
                  <p:nvSpPr>
                    <p:cNvPr id="48" name="Oval 47">
                      <a:extLst>
                        <a:ext uri="{FF2B5EF4-FFF2-40B4-BE49-F238E27FC236}">
                          <a16:creationId xmlns:a16="http://schemas.microsoft.com/office/drawing/2014/main" id="{D0C93D47-B2A3-2B15-B76F-6D12F96C8DC5}"/>
                        </a:ext>
                      </a:extLst>
                    </p:cNvPr>
                    <p:cNvSpPr>
                      <a:spLocks noRot="1" noChangeAspect="1" noMove="1" noResize="1" noEditPoints="1" noAdjustHandles="1" noChangeArrowheads="1" noChangeShapeType="1" noTextEdit="1"/>
                    </p:cNvSpPr>
                    <p:nvPr/>
                  </p:nvSpPr>
                  <p:spPr>
                    <a:xfrm>
                      <a:off x="3429001" y="3276601"/>
                      <a:ext cx="426993" cy="308077"/>
                    </a:xfrm>
                    <a:prstGeom prst="ellipse">
                      <a:avLst/>
                    </a:prstGeom>
                    <a:blipFill>
                      <a:blip r:embed="rId5"/>
                      <a:stretch>
                        <a:fillRect b="-5660"/>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A2281FD3-9F1F-746B-6FC3-A4322D9D3822}"/>
                        </a:ext>
                      </a:extLst>
                    </p:cNvPr>
                    <p:cNvSpPr/>
                    <p:nvPr/>
                  </p:nvSpPr>
                  <p:spPr>
                    <a:xfrm>
                      <a:off x="3447777" y="3642282"/>
                      <a:ext cx="408217" cy="320119"/>
                    </a:xfrm>
                    <a:prstGeom prst="ellipse">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oMath>
                        </m:oMathPara>
                      </a14:m>
                      <a:endParaRPr lang="en-US" dirty="0"/>
                    </a:p>
                  </p:txBody>
                </p:sp>
              </mc:Choice>
              <mc:Fallback xmlns="">
                <p:sp>
                  <p:nvSpPr>
                    <p:cNvPr id="49" name="Oval 48">
                      <a:extLst>
                        <a:ext uri="{FF2B5EF4-FFF2-40B4-BE49-F238E27FC236}">
                          <a16:creationId xmlns:a16="http://schemas.microsoft.com/office/drawing/2014/main" id="{F2171C49-C930-4DFA-D95E-B1BFD9AC90D8}"/>
                        </a:ext>
                      </a:extLst>
                    </p:cNvPr>
                    <p:cNvSpPr>
                      <a:spLocks noRot="1" noChangeAspect="1" noMove="1" noResize="1" noEditPoints="1" noAdjustHandles="1" noChangeArrowheads="1" noChangeShapeType="1" noTextEdit="1"/>
                    </p:cNvSpPr>
                    <p:nvPr/>
                  </p:nvSpPr>
                  <p:spPr>
                    <a:xfrm>
                      <a:off x="3447777" y="3642282"/>
                      <a:ext cx="408217" cy="320119"/>
                    </a:xfrm>
                    <a:prstGeom prst="ellipse">
                      <a:avLst/>
                    </a:prstGeom>
                    <a:blipFill>
                      <a:blip r:embed="rId6"/>
                      <a:stretch>
                        <a:fillRect b="-3636"/>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F685D6CB-4437-7005-3A08-ED14221C4D0C}"/>
                        </a:ext>
                      </a:extLst>
                    </p:cNvPr>
                    <p:cNvSpPr/>
                    <p:nvPr/>
                  </p:nvSpPr>
                  <p:spPr>
                    <a:xfrm>
                      <a:off x="3448867" y="4038600"/>
                      <a:ext cx="407127" cy="312758"/>
                    </a:xfrm>
                    <a:prstGeom prst="ellipse">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oMath>
                        </m:oMathPara>
                      </a14:m>
                      <a:endParaRPr lang="en-US" dirty="0"/>
                    </a:p>
                  </p:txBody>
                </p:sp>
              </mc:Choice>
              <mc:Fallback xmlns="">
                <p:sp>
                  <p:nvSpPr>
                    <p:cNvPr id="50" name="Oval 49">
                      <a:extLst>
                        <a:ext uri="{FF2B5EF4-FFF2-40B4-BE49-F238E27FC236}">
                          <a16:creationId xmlns:a16="http://schemas.microsoft.com/office/drawing/2014/main" id="{7FDCD3CE-0F1D-59B1-F02C-5F0529059FB9}"/>
                        </a:ext>
                      </a:extLst>
                    </p:cNvPr>
                    <p:cNvSpPr>
                      <a:spLocks noRot="1" noChangeAspect="1" noMove="1" noResize="1" noEditPoints="1" noAdjustHandles="1" noChangeArrowheads="1" noChangeShapeType="1" noTextEdit="1"/>
                    </p:cNvSpPr>
                    <p:nvPr/>
                  </p:nvSpPr>
                  <p:spPr>
                    <a:xfrm>
                      <a:off x="3448867" y="4038600"/>
                      <a:ext cx="407127" cy="312758"/>
                    </a:xfrm>
                    <a:prstGeom prst="ellipse">
                      <a:avLst/>
                    </a:prstGeom>
                    <a:blipFill>
                      <a:blip r:embed="rId7"/>
                      <a:stretch>
                        <a:fillRect b="-7547"/>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21580C4F-48DF-5D22-B0AE-64010A087F57}"/>
                        </a:ext>
                      </a:extLst>
                    </p:cNvPr>
                    <p:cNvSpPr/>
                    <p:nvPr/>
                  </p:nvSpPr>
                  <p:spPr>
                    <a:xfrm>
                      <a:off x="3447777" y="4431455"/>
                      <a:ext cx="408217" cy="331045"/>
                    </a:xfrm>
                    <a:prstGeom prst="ellipse">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4</m:t>
                                </m:r>
                              </m:sub>
                            </m:sSub>
                          </m:oMath>
                        </m:oMathPara>
                      </a14:m>
                      <a:endParaRPr lang="en-US" dirty="0"/>
                    </a:p>
                  </p:txBody>
                </p:sp>
              </mc:Choice>
              <mc:Fallback xmlns="">
                <p:sp>
                  <p:nvSpPr>
                    <p:cNvPr id="51" name="Oval 50">
                      <a:extLst>
                        <a:ext uri="{FF2B5EF4-FFF2-40B4-BE49-F238E27FC236}">
                          <a16:creationId xmlns:a16="http://schemas.microsoft.com/office/drawing/2014/main" id="{6A17ADC7-586E-61B8-2A08-1F34083BE379}"/>
                        </a:ext>
                      </a:extLst>
                    </p:cNvPr>
                    <p:cNvSpPr>
                      <a:spLocks noRot="1" noChangeAspect="1" noMove="1" noResize="1" noEditPoints="1" noAdjustHandles="1" noChangeArrowheads="1" noChangeShapeType="1" noTextEdit="1"/>
                    </p:cNvSpPr>
                    <p:nvPr/>
                  </p:nvSpPr>
                  <p:spPr>
                    <a:xfrm>
                      <a:off x="3447777" y="4431455"/>
                      <a:ext cx="408217" cy="331045"/>
                    </a:xfrm>
                    <a:prstGeom prst="ellipse">
                      <a:avLst/>
                    </a:prstGeom>
                    <a:blipFill>
                      <a:blip r:embed="rId8"/>
                      <a:stretch>
                        <a:fillRect b="-3571"/>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EC2CFB1F-8CAA-2A34-6354-B58097782A85}"/>
                        </a:ext>
                      </a:extLst>
                    </p:cNvPr>
                    <p:cNvSpPr/>
                    <p:nvPr/>
                  </p:nvSpPr>
                  <p:spPr>
                    <a:xfrm>
                      <a:off x="3429001" y="4873524"/>
                      <a:ext cx="426993" cy="308077"/>
                    </a:xfrm>
                    <a:prstGeom prst="ellipse">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5</m:t>
                                </m:r>
                              </m:sub>
                            </m:sSub>
                          </m:oMath>
                        </m:oMathPara>
                      </a14:m>
                      <a:endParaRPr lang="en-US" dirty="0"/>
                    </a:p>
                  </p:txBody>
                </p:sp>
              </mc:Choice>
              <mc:Fallback xmlns="">
                <p:sp>
                  <p:nvSpPr>
                    <p:cNvPr id="52" name="Oval 51">
                      <a:extLst>
                        <a:ext uri="{FF2B5EF4-FFF2-40B4-BE49-F238E27FC236}">
                          <a16:creationId xmlns:a16="http://schemas.microsoft.com/office/drawing/2014/main" id="{A0ADDB2F-0473-9F64-762A-FA0C67D1EDC0}"/>
                        </a:ext>
                      </a:extLst>
                    </p:cNvPr>
                    <p:cNvSpPr>
                      <a:spLocks noRot="1" noChangeAspect="1" noMove="1" noResize="1" noEditPoints="1" noAdjustHandles="1" noChangeArrowheads="1" noChangeShapeType="1" noTextEdit="1"/>
                    </p:cNvSpPr>
                    <p:nvPr/>
                  </p:nvSpPr>
                  <p:spPr>
                    <a:xfrm>
                      <a:off x="3429001" y="4873524"/>
                      <a:ext cx="426993" cy="308077"/>
                    </a:xfrm>
                    <a:prstGeom prst="ellipse">
                      <a:avLst/>
                    </a:prstGeom>
                    <a:blipFill>
                      <a:blip r:embed="rId9"/>
                      <a:stretch>
                        <a:fillRect b="-7547"/>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19399CD6-5C17-8D46-6A3E-92B02C62ACB3}"/>
                        </a:ext>
                      </a:extLst>
                    </p:cNvPr>
                    <p:cNvSpPr/>
                    <p:nvPr/>
                  </p:nvSpPr>
                  <p:spPr>
                    <a:xfrm>
                      <a:off x="7171781" y="3987994"/>
                      <a:ext cx="456657" cy="469055"/>
                    </a:xfrm>
                    <a:prstGeom prst="ellipse">
                      <a:avLst/>
                    </a:prstGeom>
                    <a:solidFill>
                      <a:schemeClr val="tx1">
                        <a:lumMod val="75000"/>
                        <a:lumOff val="2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xmlns="">
                <p:sp>
                  <p:nvSpPr>
                    <p:cNvPr id="53" name="Oval 52">
                      <a:extLst>
                        <a:ext uri="{FF2B5EF4-FFF2-40B4-BE49-F238E27FC236}">
                          <a16:creationId xmlns:a16="http://schemas.microsoft.com/office/drawing/2014/main" id="{4150B1A1-0973-DB76-2AEE-14B803007E6E}"/>
                        </a:ext>
                      </a:extLst>
                    </p:cNvPr>
                    <p:cNvSpPr>
                      <a:spLocks noRot="1" noChangeAspect="1" noMove="1" noResize="1" noEditPoints="1" noAdjustHandles="1" noChangeArrowheads="1" noChangeShapeType="1" noTextEdit="1"/>
                    </p:cNvSpPr>
                    <p:nvPr/>
                  </p:nvSpPr>
                  <p:spPr>
                    <a:xfrm>
                      <a:off x="7171781" y="3987994"/>
                      <a:ext cx="456657" cy="469055"/>
                    </a:xfrm>
                    <a:prstGeom prst="ellipse">
                      <a:avLst/>
                    </a:prstGeom>
                    <a:blipFill>
                      <a:blip r:embed="rId10"/>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2C7CDB-F9BE-873D-B71A-C671F8703A6C}"/>
                        </a:ext>
                      </a:extLst>
                    </p:cNvPr>
                    <p:cNvSpPr txBox="1"/>
                    <p:nvPr/>
                  </p:nvSpPr>
                  <p:spPr>
                    <a:xfrm>
                      <a:off x="2459492" y="3257490"/>
                      <a:ext cx="553539" cy="400110"/>
                    </a:xfrm>
                    <a:prstGeom prst="rect">
                      <a:avLst/>
                    </a:prstGeom>
                    <a:noFill/>
                    <a:ln>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oMath>
                        </m:oMathPara>
                      </a14:m>
                      <a:endParaRPr lang="en-US" sz="2000" dirty="0"/>
                    </a:p>
                  </p:txBody>
                </p:sp>
              </mc:Choice>
              <mc:Fallback xmlns="">
                <p:sp>
                  <p:nvSpPr>
                    <p:cNvPr id="54" name="TextBox 53">
                      <a:extLst>
                        <a:ext uri="{FF2B5EF4-FFF2-40B4-BE49-F238E27FC236}">
                          <a16:creationId xmlns:a16="http://schemas.microsoft.com/office/drawing/2014/main" id="{32C4FD6D-C63B-2B55-39CD-A7666A9B1274}"/>
                        </a:ext>
                      </a:extLst>
                    </p:cNvPr>
                    <p:cNvSpPr txBox="1">
                      <a:spLocks noRot="1" noChangeAspect="1" noMove="1" noResize="1" noEditPoints="1" noAdjustHandles="1" noChangeArrowheads="1" noChangeShapeType="1" noTextEdit="1"/>
                    </p:cNvSpPr>
                    <p:nvPr/>
                  </p:nvSpPr>
                  <p:spPr>
                    <a:xfrm>
                      <a:off x="2459492" y="3257490"/>
                      <a:ext cx="553539" cy="400110"/>
                    </a:xfrm>
                    <a:prstGeom prst="rect">
                      <a:avLst/>
                    </a:prstGeom>
                    <a:blipFill>
                      <a:blip r:embed="rId11"/>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3E2CFB-F47F-F884-6F04-CA2A88E4D9C3}"/>
                        </a:ext>
                      </a:extLst>
                    </p:cNvPr>
                    <p:cNvSpPr txBox="1"/>
                    <p:nvPr/>
                  </p:nvSpPr>
                  <p:spPr>
                    <a:xfrm>
                      <a:off x="2459492" y="3840905"/>
                      <a:ext cx="553539" cy="400110"/>
                    </a:xfrm>
                    <a:prstGeom prst="rect">
                      <a:avLst/>
                    </a:prstGeom>
                    <a:noFill/>
                    <a:ln>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oMath>
                        </m:oMathPara>
                      </a14:m>
                      <a:endParaRPr lang="en-US" sz="2000" dirty="0"/>
                    </a:p>
                  </p:txBody>
                </p:sp>
              </mc:Choice>
              <mc:Fallback xmlns="">
                <p:sp>
                  <p:nvSpPr>
                    <p:cNvPr id="55" name="TextBox 54">
                      <a:extLst>
                        <a:ext uri="{FF2B5EF4-FFF2-40B4-BE49-F238E27FC236}">
                          <a16:creationId xmlns:a16="http://schemas.microsoft.com/office/drawing/2014/main" id="{14730CAE-9BD4-6389-B54E-CFB10A9F2B64}"/>
                        </a:ext>
                      </a:extLst>
                    </p:cNvPr>
                    <p:cNvSpPr txBox="1">
                      <a:spLocks noRot="1" noChangeAspect="1" noMove="1" noResize="1" noEditPoints="1" noAdjustHandles="1" noChangeArrowheads="1" noChangeShapeType="1" noTextEdit="1"/>
                    </p:cNvSpPr>
                    <p:nvPr/>
                  </p:nvSpPr>
                  <p:spPr>
                    <a:xfrm>
                      <a:off x="2459492" y="3840905"/>
                      <a:ext cx="553539" cy="400110"/>
                    </a:xfrm>
                    <a:prstGeom prst="rect">
                      <a:avLst/>
                    </a:prstGeom>
                    <a:blipFill>
                      <a:blip r:embed="rId12"/>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B5E344E-4ED4-EDC2-CED5-C8E2571E6C4A}"/>
                        </a:ext>
                      </a:extLst>
                    </p:cNvPr>
                    <p:cNvSpPr txBox="1"/>
                    <p:nvPr/>
                  </p:nvSpPr>
                  <p:spPr>
                    <a:xfrm>
                      <a:off x="2459492" y="4419348"/>
                      <a:ext cx="553539" cy="400110"/>
                    </a:xfrm>
                    <a:prstGeom prst="rect">
                      <a:avLst/>
                    </a:prstGeom>
                    <a:noFill/>
                    <a:ln>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56" name="TextBox 55">
                      <a:extLst>
                        <a:ext uri="{FF2B5EF4-FFF2-40B4-BE49-F238E27FC236}">
                          <a16:creationId xmlns:a16="http://schemas.microsoft.com/office/drawing/2014/main" id="{83161B3F-A954-06B2-4A2E-DB3E956E4ADB}"/>
                        </a:ext>
                      </a:extLst>
                    </p:cNvPr>
                    <p:cNvSpPr txBox="1">
                      <a:spLocks noRot="1" noChangeAspect="1" noMove="1" noResize="1" noEditPoints="1" noAdjustHandles="1" noChangeArrowheads="1" noChangeShapeType="1" noTextEdit="1"/>
                    </p:cNvSpPr>
                    <p:nvPr/>
                  </p:nvSpPr>
                  <p:spPr>
                    <a:xfrm>
                      <a:off x="2459492" y="4419348"/>
                      <a:ext cx="553539" cy="400110"/>
                    </a:xfrm>
                    <a:prstGeom prst="rect">
                      <a:avLst/>
                    </a:prstGeom>
                    <a:blipFill>
                      <a:blip r:embed="rId13"/>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058CBE-9610-0267-5848-62DDB3F90A46}"/>
                        </a:ext>
                      </a:extLst>
                    </p:cNvPr>
                    <p:cNvSpPr txBox="1"/>
                    <p:nvPr/>
                  </p:nvSpPr>
                  <p:spPr>
                    <a:xfrm>
                      <a:off x="2459492" y="4938041"/>
                      <a:ext cx="553539" cy="400110"/>
                    </a:xfrm>
                    <a:prstGeom prst="rect">
                      <a:avLst/>
                    </a:prstGeom>
                    <a:noFill/>
                    <a:ln>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oMath>
                        </m:oMathPara>
                      </a14:m>
                      <a:endParaRPr lang="en-US" sz="2000" dirty="0"/>
                    </a:p>
                  </p:txBody>
                </p:sp>
              </mc:Choice>
              <mc:Fallback xmlns="">
                <p:sp>
                  <p:nvSpPr>
                    <p:cNvPr id="57" name="TextBox 56">
                      <a:extLst>
                        <a:ext uri="{FF2B5EF4-FFF2-40B4-BE49-F238E27FC236}">
                          <a16:creationId xmlns:a16="http://schemas.microsoft.com/office/drawing/2014/main" id="{FCCA00DB-E3E4-C520-8F30-8FC889229E81}"/>
                        </a:ext>
                      </a:extLst>
                    </p:cNvPr>
                    <p:cNvSpPr txBox="1">
                      <a:spLocks noRot="1" noChangeAspect="1" noMove="1" noResize="1" noEditPoints="1" noAdjustHandles="1" noChangeArrowheads="1" noChangeShapeType="1" noTextEdit="1"/>
                    </p:cNvSpPr>
                    <p:nvPr/>
                  </p:nvSpPr>
                  <p:spPr>
                    <a:xfrm>
                      <a:off x="2459492" y="4938041"/>
                      <a:ext cx="553539" cy="400110"/>
                    </a:xfrm>
                    <a:prstGeom prst="rect">
                      <a:avLst/>
                    </a:prstGeom>
                    <a:blipFill>
                      <a:blip r:embed="rId14"/>
                      <a:stretch>
                        <a:fillRect/>
                      </a:stretch>
                    </a:blipFill>
                    <a:ln>
                      <a:solidFill>
                        <a:srgbClr val="0070C0"/>
                      </a:solidFill>
                    </a:ln>
                  </p:spPr>
                  <p:txBody>
                    <a:bodyPr/>
                    <a:lstStyle/>
                    <a:p>
                      <a:r>
                        <a:rPr lang="en-US">
                          <a:noFill/>
                        </a:rPr>
                        <a:t> </a:t>
                      </a:r>
                    </a:p>
                  </p:txBody>
                </p:sp>
              </mc:Fallback>
            </mc:AlternateContent>
          </p:grpSp>
          <p:sp>
            <p:nvSpPr>
              <p:cNvPr id="8" name="Rectangle: Rounded Corners 7">
                <a:extLst>
                  <a:ext uri="{FF2B5EF4-FFF2-40B4-BE49-F238E27FC236}">
                    <a16:creationId xmlns:a16="http://schemas.microsoft.com/office/drawing/2014/main" id="{1337AC66-CEFC-4797-8578-B49235DD0030}"/>
                  </a:ext>
                </a:extLst>
              </p:cNvPr>
              <p:cNvSpPr/>
              <p:nvPr/>
            </p:nvSpPr>
            <p:spPr>
              <a:xfrm>
                <a:off x="4741888" y="3754461"/>
                <a:ext cx="1187147" cy="656337"/>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rPr>
                  <a:t>Activation function</a:t>
                </a:r>
              </a:p>
            </p:txBody>
          </p:sp>
        </p:grpSp>
        <p:sp>
          <p:nvSpPr>
            <p:cNvPr id="27" name="Oval 26">
              <a:extLst>
                <a:ext uri="{FF2B5EF4-FFF2-40B4-BE49-F238E27FC236}">
                  <a16:creationId xmlns:a16="http://schemas.microsoft.com/office/drawing/2014/main" id="{216A9DB9-4165-9F8A-BCB1-2F00B8AF37AF}"/>
                </a:ext>
              </a:extLst>
            </p:cNvPr>
            <p:cNvSpPr/>
            <p:nvPr/>
          </p:nvSpPr>
          <p:spPr>
            <a:xfrm>
              <a:off x="3534747" y="2451101"/>
              <a:ext cx="4445099" cy="4229100"/>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53050D5-FD90-7BD1-058A-6561E38FB838}"/>
                  </a:ext>
                </a:extLst>
              </p:cNvPr>
              <p:cNvSpPr txBox="1"/>
              <p:nvPr/>
            </p:nvSpPr>
            <p:spPr>
              <a:xfrm>
                <a:off x="7601021" y="2564534"/>
                <a:ext cx="4445099" cy="3323987"/>
              </a:xfrm>
              <a:prstGeom prst="rect">
                <a:avLst/>
              </a:prstGeom>
              <a:noFill/>
              <a:ln>
                <a:solidFill>
                  <a:srgbClr val="0070C0"/>
                </a:solidFill>
              </a:ln>
            </p:spPr>
            <p:txBody>
              <a:bodyPr wrap="square" rtlCol="0">
                <a:spAutoFit/>
              </a:bodyPr>
              <a:lstStyle/>
              <a:p>
                <a:pPr marL="342900" indent="-342900">
                  <a:buFont typeface="Arial" panose="020B0604020202020204" pitchFamily="34" charset="0"/>
                  <a:buChar char="•"/>
                </a:pPr>
                <a:r>
                  <a:rPr lang="en-US" sz="2400" dirty="0"/>
                  <a:t>The weights,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oMath>
                </a14:m>
                <a:r>
                  <a:rPr lang="en-US" sz="2400" dirty="0"/>
                  <a:t>,  and the bias, </a:t>
                </a:r>
                <a:r>
                  <a:rPr lang="en-US" sz="2400" i="1" dirty="0"/>
                  <a:t>b</a:t>
                </a:r>
                <a:r>
                  <a:rPr lang="en-US" sz="2400" dirty="0"/>
                  <a:t>, are not known.</a:t>
                </a:r>
              </a:p>
              <a:p>
                <a:pPr marL="342900" indent="-342900">
                  <a:buFont typeface="Arial" panose="020B0604020202020204" pitchFamily="34" charset="0"/>
                  <a:buChar char="•"/>
                </a:pPr>
                <a:r>
                  <a:rPr lang="en-US" sz="2400" dirty="0"/>
                  <a:t>Each node will have it own set of unknow values. </a:t>
                </a:r>
              </a:p>
              <a:p>
                <a:pPr marL="342900" indent="-342900">
                  <a:buFont typeface="Arial" panose="020B0604020202020204" pitchFamily="34" charset="0"/>
                  <a:buChar char="•"/>
                </a:pPr>
                <a:r>
                  <a:rPr lang="en-US" sz="2400" dirty="0"/>
                  <a:t>During training, the “best” set of weights are determined that will generate a value close to y for the collection of inputs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oMath>
                </a14:m>
                <a:endParaRPr lang="en-US" sz="2400" dirty="0"/>
              </a:p>
              <a:p>
                <a:endParaRPr lang="en-US" dirty="0"/>
              </a:p>
            </p:txBody>
          </p:sp>
        </mc:Choice>
        <mc:Fallback xmlns="">
          <p:sp>
            <p:nvSpPr>
              <p:cNvPr id="28" name="TextBox 27">
                <a:extLst>
                  <a:ext uri="{FF2B5EF4-FFF2-40B4-BE49-F238E27FC236}">
                    <a16:creationId xmlns:a16="http://schemas.microsoft.com/office/drawing/2014/main" id="{F53050D5-FD90-7BD1-058A-6561E38FB838}"/>
                  </a:ext>
                </a:extLst>
              </p:cNvPr>
              <p:cNvSpPr txBox="1">
                <a:spLocks noRot="1" noChangeAspect="1" noMove="1" noResize="1" noEditPoints="1" noAdjustHandles="1" noChangeArrowheads="1" noChangeShapeType="1" noTextEdit="1"/>
              </p:cNvSpPr>
              <p:nvPr/>
            </p:nvSpPr>
            <p:spPr>
              <a:xfrm>
                <a:off x="7601021" y="2564534"/>
                <a:ext cx="4445099" cy="3323987"/>
              </a:xfrm>
              <a:prstGeom prst="rect">
                <a:avLst/>
              </a:prstGeom>
              <a:blipFill>
                <a:blip r:embed="rId15"/>
                <a:stretch>
                  <a:fillRect l="-1778" t="-1280" r="-1778"/>
                </a:stretch>
              </a:blipFill>
              <a:ln>
                <a:solidFill>
                  <a:srgbClr val="0070C0"/>
                </a:solidFill>
              </a:ln>
            </p:spPr>
            <p:txBody>
              <a:bodyPr/>
              <a:lstStyle/>
              <a:p>
                <a:r>
                  <a:rPr lang="en-US">
                    <a:noFill/>
                  </a:rPr>
                  <a:t> </a:t>
                </a:r>
              </a:p>
            </p:txBody>
          </p:sp>
        </mc:Fallback>
      </mc:AlternateContent>
    </p:spTree>
    <p:extLst>
      <p:ext uri="{BB962C8B-B14F-4D97-AF65-F5344CB8AC3E}">
        <p14:creationId xmlns:p14="http://schemas.microsoft.com/office/powerpoint/2010/main" val="278368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Network of Neurons</a:t>
            </a:r>
            <a:br>
              <a:rPr lang="en-US" dirty="0"/>
            </a:br>
            <a:r>
              <a:rPr lang="en-US" sz="2800" dirty="0"/>
              <a:t>(Multi-layer Perceptron)</a:t>
            </a:r>
          </a:p>
        </p:txBody>
      </p:sp>
      <p:sp>
        <p:nvSpPr>
          <p:cNvPr id="6" name="TextBox 5"/>
          <p:cNvSpPr txBox="1"/>
          <p:nvPr/>
        </p:nvSpPr>
        <p:spPr>
          <a:xfrm>
            <a:off x="7481472" y="2209800"/>
            <a:ext cx="4149250" cy="4154984"/>
          </a:xfrm>
          <a:prstGeom prst="rect">
            <a:avLst/>
          </a:prstGeom>
          <a:noFill/>
          <a:ln>
            <a:solidFill>
              <a:srgbClr val="0070C0"/>
            </a:solidFill>
          </a:ln>
        </p:spPr>
        <p:txBody>
          <a:bodyPr wrap="square" rtlCol="0">
            <a:spAutoFit/>
          </a:bodyPr>
          <a:lstStyle/>
          <a:p>
            <a:pPr marL="342900" indent="-342900">
              <a:buFont typeface="Arial" panose="020B0604020202020204" pitchFamily="34" charset="0"/>
              <a:buChar char="•"/>
            </a:pPr>
            <a:r>
              <a:rPr lang="en-US" sz="2000" dirty="0"/>
              <a:t>Different computations with different weights can be performed  to produce different outputs.</a:t>
            </a:r>
          </a:p>
          <a:p>
            <a:pPr marL="342900" indent="-342900">
              <a:buFont typeface="Arial" panose="020B0604020202020204" pitchFamily="34" charset="0"/>
              <a:buChar char="•"/>
            </a:pPr>
            <a:r>
              <a:rPr lang="en-US" sz="2000" dirty="0"/>
              <a:t>This is called a feedforward network – all values progress from the input to the output.</a:t>
            </a:r>
          </a:p>
          <a:p>
            <a:pPr marL="342900" indent="-342900">
              <a:buFont typeface="Arial" panose="020B0604020202020204" pitchFamily="34" charset="0"/>
              <a:buChar char="•"/>
            </a:pPr>
            <a:r>
              <a:rPr lang="en-US" sz="2000" dirty="0"/>
              <a:t>A neural network has a single hidden layer</a:t>
            </a:r>
          </a:p>
          <a:p>
            <a:pPr marL="342900" indent="-342900">
              <a:buFont typeface="Arial" panose="020B0604020202020204" pitchFamily="34" charset="0"/>
              <a:buChar char="•"/>
            </a:pPr>
            <a:r>
              <a:rPr lang="en-US" sz="2000" dirty="0"/>
              <a:t>A network with two or more hidden layers is called a “deep neural network”.</a:t>
            </a:r>
          </a:p>
          <a:p>
            <a:endParaRPr lang="en-US" sz="2400" dirty="0"/>
          </a:p>
        </p:txBody>
      </p:sp>
      <mc:AlternateContent xmlns:mc="http://schemas.openxmlformats.org/markup-compatibility/2006" xmlns:a14="http://schemas.microsoft.com/office/drawing/2010/main">
        <mc:Choice Requires="a14">
          <p:sp>
            <p:nvSpPr>
              <p:cNvPr id="9" name="Oval 8"/>
              <p:cNvSpPr/>
              <p:nvPr/>
            </p:nvSpPr>
            <p:spPr>
              <a:xfrm>
                <a:off x="4654426" y="2564043"/>
                <a:ext cx="472575" cy="42325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p:txBody>
          </p:sp>
        </mc:Choice>
        <mc:Fallback xmlns="">
          <p:sp>
            <p:nvSpPr>
              <p:cNvPr id="9" name="Oval 8"/>
              <p:cNvSpPr>
                <a:spLocks noRot="1" noChangeAspect="1" noMove="1" noResize="1" noEditPoints="1" noAdjustHandles="1" noChangeArrowheads="1" noChangeShapeType="1" noTextEdit="1"/>
              </p:cNvSpPr>
              <p:nvPr/>
            </p:nvSpPr>
            <p:spPr>
              <a:xfrm>
                <a:off x="4654426" y="2564043"/>
                <a:ext cx="472575" cy="423251"/>
              </a:xfrm>
              <a:prstGeom prst="ellipse">
                <a:avLst/>
              </a:prstGeom>
              <a:blipFill>
                <a:blip r:embed="rId2"/>
                <a:stretch>
                  <a:fillRect/>
                </a:stretch>
              </a:blipFill>
              <a:ln>
                <a:solidFill>
                  <a:srgbClr val="0070C0"/>
                </a:solidFill>
              </a:ln>
            </p:spPr>
            <p:txBody>
              <a:bodyPr/>
              <a:lstStyle/>
              <a:p>
                <a:r>
                  <a:rPr lang="en-US">
                    <a:noFill/>
                  </a:rPr>
                  <a:t> </a:t>
                </a:r>
              </a:p>
            </p:txBody>
          </p:sp>
        </mc:Fallback>
      </mc:AlternateContent>
      <p:cxnSp>
        <p:nvCxnSpPr>
          <p:cNvPr id="11" name="Straight Arrow Connector 10"/>
          <p:cNvCxnSpPr/>
          <p:nvPr/>
        </p:nvCxnSpPr>
        <p:spPr>
          <a:xfrm flipV="1">
            <a:off x="3054226" y="2694544"/>
            <a:ext cx="1550175" cy="49468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971800" y="2796137"/>
            <a:ext cx="1632600" cy="8461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971800" y="2927424"/>
            <a:ext cx="1658164" cy="122020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971801" y="3018179"/>
            <a:ext cx="1691775" cy="1744320"/>
          </a:xfrm>
          <a:prstGeom prst="straightConnector1">
            <a:avLst/>
          </a:prstGeom>
          <a:ln>
            <a:solidFill>
              <a:srgbClr val="EC069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971800" y="3080742"/>
            <a:ext cx="1741800" cy="217705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508376" y="2727368"/>
                <a:ext cx="62058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m:oMathPara>
                </a14:m>
                <a:endParaRPr lang="en-US" sz="2000" dirty="0"/>
              </a:p>
            </p:txBody>
          </p:sp>
        </mc:Choice>
        <mc:Fallback xmlns="">
          <p:sp>
            <p:nvSpPr>
              <p:cNvPr id="23" name="TextBox 22"/>
              <p:cNvSpPr txBox="1">
                <a:spLocks noRot="1" noChangeAspect="1" noMove="1" noResize="1" noEditPoints="1" noAdjustHandles="1" noChangeArrowheads="1" noChangeShapeType="1" noTextEdit="1"/>
              </p:cNvSpPr>
              <p:nvPr/>
            </p:nvSpPr>
            <p:spPr>
              <a:xfrm>
                <a:off x="2508376" y="2727368"/>
                <a:ext cx="620589"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575426" y="3257490"/>
                <a:ext cx="55353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oMath>
                  </m:oMathPara>
                </a14:m>
                <a:endParaRPr lang="en-US"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2575426" y="3257490"/>
                <a:ext cx="553539"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575426" y="3840905"/>
                <a:ext cx="55353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oMath>
                  </m:oMathPara>
                </a14:m>
                <a:endParaRPr lang="en-US" sz="2000" dirty="0"/>
              </a:p>
            </p:txBody>
          </p:sp>
        </mc:Choice>
        <mc:Fallback xmlns="">
          <p:sp>
            <p:nvSpPr>
              <p:cNvPr id="30" name="TextBox 29"/>
              <p:cNvSpPr txBox="1">
                <a:spLocks noRot="1" noChangeAspect="1" noMove="1" noResize="1" noEditPoints="1" noAdjustHandles="1" noChangeArrowheads="1" noChangeShapeType="1" noTextEdit="1"/>
              </p:cNvSpPr>
              <p:nvPr/>
            </p:nvSpPr>
            <p:spPr>
              <a:xfrm>
                <a:off x="2575426" y="3840905"/>
                <a:ext cx="553539"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575426" y="4419348"/>
                <a:ext cx="55353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2575426" y="4419348"/>
                <a:ext cx="553539"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575426" y="4938041"/>
                <a:ext cx="55353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oMath>
                  </m:oMathPara>
                </a14:m>
                <a:endParaRPr lang="en-US" sz="20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575426" y="4938041"/>
                <a:ext cx="553539"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6248401" y="3036146"/>
                <a:ext cx="456657" cy="469055"/>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acc>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6248401" y="3036146"/>
                <a:ext cx="456657" cy="469055"/>
              </a:xfrm>
              <a:prstGeom prst="ellipse">
                <a:avLst/>
              </a:prstGeom>
              <a:blipFill>
                <a:blip r:embed="rId8"/>
                <a:stretch>
                  <a:fillRect/>
                </a:stretch>
              </a:blipFill>
              <a:ln>
                <a:solidFill>
                  <a:schemeClr val="tx1"/>
                </a:solidFill>
              </a:ln>
            </p:spPr>
            <p:txBody>
              <a:bodyPr/>
              <a:lstStyle/>
              <a:p>
                <a:r>
                  <a:rPr lang="en-US">
                    <a:noFill/>
                  </a:rPr>
                  <a:t> </a:t>
                </a:r>
              </a:p>
            </p:txBody>
          </p:sp>
        </mc:Fallback>
      </mc:AlternateContent>
      <p:cxnSp>
        <p:nvCxnSpPr>
          <p:cNvPr id="27" name="Straight Arrow Connector 26"/>
          <p:cNvCxnSpPr/>
          <p:nvPr/>
        </p:nvCxnSpPr>
        <p:spPr>
          <a:xfrm>
            <a:off x="3054225" y="3213166"/>
            <a:ext cx="1609350" cy="1709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3054226" y="3214262"/>
            <a:ext cx="1669407" cy="98315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a:off x="3038850" y="3180289"/>
            <a:ext cx="1684782" cy="174518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988825" y="3504147"/>
            <a:ext cx="1654800" cy="1381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88825" y="3642281"/>
            <a:ext cx="1654800" cy="5928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019238" y="3657600"/>
            <a:ext cx="1610726" cy="132364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019239" y="3655240"/>
            <a:ext cx="1595351" cy="4923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p:cNvCxnSpPr>
          <p:nvPr/>
        </p:nvCxnSpPr>
        <p:spPr>
          <a:xfrm>
            <a:off x="3002791" y="4181190"/>
            <a:ext cx="1651634" cy="1658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2988826" y="4154119"/>
            <a:ext cx="1604775" cy="93967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3002791" y="3750177"/>
            <a:ext cx="1640834" cy="1018819"/>
          </a:xfrm>
          <a:prstGeom prst="straightConnector1">
            <a:avLst/>
          </a:prstGeom>
          <a:ln>
            <a:solidFill>
              <a:srgbClr val="EC069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2984999" y="4443281"/>
            <a:ext cx="1629591" cy="321480"/>
          </a:xfrm>
          <a:prstGeom prst="straightConnector1">
            <a:avLst/>
          </a:prstGeom>
          <a:ln>
            <a:solidFill>
              <a:srgbClr val="EC069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2947340" y="4746647"/>
            <a:ext cx="1646261" cy="411350"/>
          </a:xfrm>
          <a:prstGeom prst="straightConnector1">
            <a:avLst/>
          </a:prstGeom>
          <a:ln>
            <a:solidFill>
              <a:srgbClr val="EC069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2990383" y="3797416"/>
            <a:ext cx="1747679" cy="14668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3002792" y="4534337"/>
            <a:ext cx="1670801" cy="7472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3002792" y="5222555"/>
            <a:ext cx="1609391" cy="3524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9" idx="6"/>
            <a:endCxn id="39" idx="1"/>
          </p:cNvCxnSpPr>
          <p:nvPr/>
        </p:nvCxnSpPr>
        <p:spPr>
          <a:xfrm>
            <a:off x="5127000" y="2775669"/>
            <a:ext cx="1188276" cy="329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V="1">
            <a:off x="5127000" y="3213166"/>
            <a:ext cx="1121400" cy="355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39" idx="3"/>
          </p:cNvCxnSpPr>
          <p:nvPr/>
        </p:nvCxnSpPr>
        <p:spPr>
          <a:xfrm flipV="1">
            <a:off x="5151462" y="3436508"/>
            <a:ext cx="1163815" cy="910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flipV="1">
            <a:off x="5127000" y="3504147"/>
            <a:ext cx="1235386" cy="1570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9" idx="6"/>
          </p:cNvCxnSpPr>
          <p:nvPr/>
        </p:nvCxnSpPr>
        <p:spPr>
          <a:xfrm>
            <a:off x="5127000" y="2775669"/>
            <a:ext cx="1188276" cy="1624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5196208" y="3593124"/>
            <a:ext cx="1055829" cy="8747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5146340" y="4362685"/>
            <a:ext cx="1102061" cy="203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5169244" y="4731908"/>
            <a:ext cx="1146033" cy="351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Oval 135"/>
              <p:cNvSpPr/>
              <p:nvPr/>
            </p:nvSpPr>
            <p:spPr>
              <a:xfrm>
                <a:off x="6277758" y="4333699"/>
                <a:ext cx="456657" cy="469055"/>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e>
                      </m:acc>
                    </m:oMath>
                  </m:oMathPara>
                </a14:m>
                <a:endParaRPr lang="en-US" dirty="0"/>
              </a:p>
            </p:txBody>
          </p:sp>
        </mc:Choice>
        <mc:Fallback xmlns="">
          <p:sp>
            <p:nvSpPr>
              <p:cNvPr id="136" name="Oval 135"/>
              <p:cNvSpPr>
                <a:spLocks noRot="1" noChangeAspect="1" noMove="1" noResize="1" noEditPoints="1" noAdjustHandles="1" noChangeArrowheads="1" noChangeShapeType="1" noTextEdit="1"/>
              </p:cNvSpPr>
              <p:nvPr/>
            </p:nvSpPr>
            <p:spPr>
              <a:xfrm>
                <a:off x="6277758" y="4333699"/>
                <a:ext cx="456657" cy="469055"/>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F4871A88-13B6-3CAB-2EB8-FBDCD0AAE528}"/>
                  </a:ext>
                </a:extLst>
              </p:cNvPr>
              <p:cNvSpPr/>
              <p:nvPr/>
            </p:nvSpPr>
            <p:spPr>
              <a:xfrm>
                <a:off x="4666591" y="3356903"/>
                <a:ext cx="472575" cy="42325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p:txBody>
          </p:sp>
        </mc:Choice>
        <mc:Fallback xmlns="">
          <p:sp>
            <p:nvSpPr>
              <p:cNvPr id="8" name="Oval 7">
                <a:extLst>
                  <a:ext uri="{FF2B5EF4-FFF2-40B4-BE49-F238E27FC236}">
                    <a16:creationId xmlns:a16="http://schemas.microsoft.com/office/drawing/2014/main" id="{F4871A88-13B6-3CAB-2EB8-FBDCD0AAE528}"/>
                  </a:ext>
                </a:extLst>
              </p:cNvPr>
              <p:cNvSpPr>
                <a:spLocks noRot="1" noChangeAspect="1" noMove="1" noResize="1" noEditPoints="1" noAdjustHandles="1" noChangeArrowheads="1" noChangeShapeType="1" noTextEdit="1"/>
              </p:cNvSpPr>
              <p:nvPr/>
            </p:nvSpPr>
            <p:spPr>
              <a:xfrm>
                <a:off x="4666591" y="3356903"/>
                <a:ext cx="472575" cy="423251"/>
              </a:xfrm>
              <a:prstGeom prst="ellipse">
                <a:avLst/>
              </a:prstGeom>
              <a:blipFill>
                <a:blip r:embed="rId10"/>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4C78FE7D-942A-3E8E-6F8E-A361C79B4DA5}"/>
                  </a:ext>
                </a:extLst>
              </p:cNvPr>
              <p:cNvSpPr/>
              <p:nvPr/>
            </p:nvSpPr>
            <p:spPr>
              <a:xfrm>
                <a:off x="4702669" y="4148885"/>
                <a:ext cx="472575" cy="42325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oMath>
                  </m:oMathPara>
                </a14:m>
                <a:endParaRPr lang="en-US" dirty="0"/>
              </a:p>
            </p:txBody>
          </p:sp>
        </mc:Choice>
        <mc:Fallback xmlns="">
          <p:sp>
            <p:nvSpPr>
              <p:cNvPr id="10" name="Oval 9">
                <a:extLst>
                  <a:ext uri="{FF2B5EF4-FFF2-40B4-BE49-F238E27FC236}">
                    <a16:creationId xmlns:a16="http://schemas.microsoft.com/office/drawing/2014/main" id="{4C78FE7D-942A-3E8E-6F8E-A361C79B4DA5}"/>
                  </a:ext>
                </a:extLst>
              </p:cNvPr>
              <p:cNvSpPr>
                <a:spLocks noRot="1" noChangeAspect="1" noMove="1" noResize="1" noEditPoints="1" noAdjustHandles="1" noChangeArrowheads="1" noChangeShapeType="1" noTextEdit="1"/>
              </p:cNvSpPr>
              <p:nvPr/>
            </p:nvSpPr>
            <p:spPr>
              <a:xfrm>
                <a:off x="4702669" y="4148885"/>
                <a:ext cx="472575" cy="423251"/>
              </a:xfrm>
              <a:prstGeom prst="ellipse">
                <a:avLst/>
              </a:prstGeom>
              <a:blipFill>
                <a:blip r:embed="rId11"/>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387F324A-A512-5FC0-4619-5598483AF22F}"/>
                  </a:ext>
                </a:extLst>
              </p:cNvPr>
              <p:cNvSpPr/>
              <p:nvPr/>
            </p:nvSpPr>
            <p:spPr>
              <a:xfrm>
                <a:off x="4664800" y="4874412"/>
                <a:ext cx="472575" cy="42325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oMath>
                  </m:oMathPara>
                </a14:m>
                <a:endParaRPr lang="en-US" dirty="0"/>
              </a:p>
            </p:txBody>
          </p:sp>
        </mc:Choice>
        <mc:Fallback xmlns="">
          <p:sp>
            <p:nvSpPr>
              <p:cNvPr id="16" name="Oval 15">
                <a:extLst>
                  <a:ext uri="{FF2B5EF4-FFF2-40B4-BE49-F238E27FC236}">
                    <a16:creationId xmlns:a16="http://schemas.microsoft.com/office/drawing/2014/main" id="{387F324A-A512-5FC0-4619-5598483AF22F}"/>
                  </a:ext>
                </a:extLst>
              </p:cNvPr>
              <p:cNvSpPr>
                <a:spLocks noRot="1" noChangeAspect="1" noMove="1" noResize="1" noEditPoints="1" noAdjustHandles="1" noChangeArrowheads="1" noChangeShapeType="1" noTextEdit="1"/>
              </p:cNvSpPr>
              <p:nvPr/>
            </p:nvSpPr>
            <p:spPr>
              <a:xfrm>
                <a:off x="4664800" y="4874412"/>
                <a:ext cx="472575" cy="423251"/>
              </a:xfrm>
              <a:prstGeom prst="ellipse">
                <a:avLst/>
              </a:prstGeom>
              <a:blipFill>
                <a:blip r:embed="rId12"/>
                <a:stretch>
                  <a:fillRect/>
                </a:stretch>
              </a:blipFill>
              <a:ln>
                <a:solidFill>
                  <a:srgbClr val="0070C0"/>
                </a:solid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C1A9A435-BA40-7C1F-7A54-D1B2B986C2E6}"/>
              </a:ext>
            </a:extLst>
          </p:cNvPr>
          <p:cNvSpPr txBox="1"/>
          <p:nvPr/>
        </p:nvSpPr>
        <p:spPr>
          <a:xfrm>
            <a:off x="2121500" y="1855060"/>
            <a:ext cx="1193853" cy="369332"/>
          </a:xfrm>
          <a:prstGeom prst="rect">
            <a:avLst/>
          </a:prstGeom>
          <a:noFill/>
        </p:spPr>
        <p:txBody>
          <a:bodyPr wrap="none" rtlCol="0">
            <a:spAutoFit/>
          </a:bodyPr>
          <a:lstStyle/>
          <a:p>
            <a:r>
              <a:rPr lang="en-US" dirty="0"/>
              <a:t>Input layer</a:t>
            </a:r>
          </a:p>
        </p:txBody>
      </p:sp>
      <p:sp>
        <p:nvSpPr>
          <p:cNvPr id="18" name="TextBox 17">
            <a:extLst>
              <a:ext uri="{FF2B5EF4-FFF2-40B4-BE49-F238E27FC236}">
                <a16:creationId xmlns:a16="http://schemas.microsoft.com/office/drawing/2014/main" id="{0B4BDB6A-52DD-D285-1E5B-540769FD81F6}"/>
              </a:ext>
            </a:extLst>
          </p:cNvPr>
          <p:cNvSpPr txBox="1"/>
          <p:nvPr/>
        </p:nvSpPr>
        <p:spPr>
          <a:xfrm>
            <a:off x="4040892" y="1850461"/>
            <a:ext cx="1371786" cy="369332"/>
          </a:xfrm>
          <a:prstGeom prst="rect">
            <a:avLst/>
          </a:prstGeom>
          <a:noFill/>
        </p:spPr>
        <p:txBody>
          <a:bodyPr wrap="none" rtlCol="0">
            <a:spAutoFit/>
          </a:bodyPr>
          <a:lstStyle/>
          <a:p>
            <a:r>
              <a:rPr lang="en-US" dirty="0"/>
              <a:t>Hidden layer</a:t>
            </a:r>
          </a:p>
        </p:txBody>
      </p:sp>
      <p:sp>
        <p:nvSpPr>
          <p:cNvPr id="19" name="TextBox 18">
            <a:extLst>
              <a:ext uri="{FF2B5EF4-FFF2-40B4-BE49-F238E27FC236}">
                <a16:creationId xmlns:a16="http://schemas.microsoft.com/office/drawing/2014/main" id="{325EF0A9-D83F-2628-1AFB-C9B4DBDB9FDC}"/>
              </a:ext>
            </a:extLst>
          </p:cNvPr>
          <p:cNvSpPr txBox="1"/>
          <p:nvPr/>
        </p:nvSpPr>
        <p:spPr>
          <a:xfrm>
            <a:off x="5989156" y="1850461"/>
            <a:ext cx="1365374" cy="369332"/>
          </a:xfrm>
          <a:prstGeom prst="rect">
            <a:avLst/>
          </a:prstGeom>
          <a:noFill/>
        </p:spPr>
        <p:txBody>
          <a:bodyPr wrap="none" rtlCol="0">
            <a:spAutoFit/>
          </a:bodyPr>
          <a:lstStyle/>
          <a:p>
            <a:r>
              <a:rPr lang="en-US" dirty="0"/>
              <a:t>Output layer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92F6A0B-D508-F016-C45D-4019C8B38FD1}"/>
                  </a:ext>
                </a:extLst>
              </p:cNvPr>
              <p:cNvSpPr txBox="1"/>
              <p:nvPr/>
            </p:nvSpPr>
            <p:spPr>
              <a:xfrm>
                <a:off x="3326207" y="2582776"/>
                <a:ext cx="5995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11</m:t>
                          </m:r>
                        </m:sub>
                      </m:sSub>
                    </m:oMath>
                  </m:oMathPara>
                </a14:m>
                <a:endParaRPr lang="en-US" dirty="0"/>
              </a:p>
            </p:txBody>
          </p:sp>
        </mc:Choice>
        <mc:Fallback xmlns="">
          <p:sp>
            <p:nvSpPr>
              <p:cNvPr id="20" name="TextBox 19">
                <a:extLst>
                  <a:ext uri="{FF2B5EF4-FFF2-40B4-BE49-F238E27FC236}">
                    <a16:creationId xmlns:a16="http://schemas.microsoft.com/office/drawing/2014/main" id="{592F6A0B-D508-F016-C45D-4019C8B38FD1}"/>
                  </a:ext>
                </a:extLst>
              </p:cNvPr>
              <p:cNvSpPr txBox="1">
                <a:spLocks noRot="1" noChangeAspect="1" noMove="1" noResize="1" noEditPoints="1" noAdjustHandles="1" noChangeArrowheads="1" noChangeShapeType="1" noTextEdit="1"/>
              </p:cNvSpPr>
              <p:nvPr/>
            </p:nvSpPr>
            <p:spPr>
              <a:xfrm>
                <a:off x="3326207" y="2582776"/>
                <a:ext cx="599587"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D1DE130-D43B-1287-59DE-E42A5572857B}"/>
                  </a:ext>
                </a:extLst>
              </p:cNvPr>
              <p:cNvSpPr txBox="1"/>
              <p:nvPr/>
            </p:nvSpPr>
            <p:spPr>
              <a:xfrm>
                <a:off x="3351821" y="2989508"/>
                <a:ext cx="5995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12</m:t>
                          </m:r>
                        </m:sub>
                      </m:sSub>
                    </m:oMath>
                  </m:oMathPara>
                </a14:m>
                <a:endParaRPr lang="en-US" dirty="0"/>
              </a:p>
            </p:txBody>
          </p:sp>
        </mc:Choice>
        <mc:Fallback xmlns="">
          <p:sp>
            <p:nvSpPr>
              <p:cNvPr id="21" name="TextBox 20">
                <a:extLst>
                  <a:ext uri="{FF2B5EF4-FFF2-40B4-BE49-F238E27FC236}">
                    <a16:creationId xmlns:a16="http://schemas.microsoft.com/office/drawing/2014/main" id="{8D1DE130-D43B-1287-59DE-E42A5572857B}"/>
                  </a:ext>
                </a:extLst>
              </p:cNvPr>
              <p:cNvSpPr txBox="1">
                <a:spLocks noRot="1" noChangeAspect="1" noMove="1" noResize="1" noEditPoints="1" noAdjustHandles="1" noChangeArrowheads="1" noChangeShapeType="1" noTextEdit="1"/>
              </p:cNvSpPr>
              <p:nvPr/>
            </p:nvSpPr>
            <p:spPr>
              <a:xfrm>
                <a:off x="3351821" y="2989508"/>
                <a:ext cx="59958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1E7ABB-F786-9BE0-DEBE-4B35AB3F19BB}"/>
                  </a:ext>
                </a:extLst>
              </p:cNvPr>
              <p:cNvSpPr txBox="1"/>
              <p:nvPr/>
            </p:nvSpPr>
            <p:spPr>
              <a:xfrm>
                <a:off x="3289341" y="4320356"/>
                <a:ext cx="5979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𝑤</m:t>
                          </m:r>
                        </m:e>
                        <m:sub>
                          <m:r>
                            <a:rPr lang="en-US" b="0" i="1" smtClean="0">
                              <a:solidFill>
                                <a:srgbClr val="7030A0"/>
                              </a:solidFill>
                              <a:latin typeface="Cambria Math" panose="02040503050406030204" pitchFamily="18" charset="0"/>
                            </a:rPr>
                            <m:t>43</m:t>
                          </m:r>
                        </m:sub>
                      </m:sSub>
                    </m:oMath>
                  </m:oMathPara>
                </a14:m>
                <a:endParaRPr lang="en-US" dirty="0"/>
              </a:p>
            </p:txBody>
          </p:sp>
        </mc:Choice>
        <mc:Fallback xmlns="">
          <p:sp>
            <p:nvSpPr>
              <p:cNvPr id="22" name="TextBox 21">
                <a:extLst>
                  <a:ext uri="{FF2B5EF4-FFF2-40B4-BE49-F238E27FC236}">
                    <a16:creationId xmlns:a16="http://schemas.microsoft.com/office/drawing/2014/main" id="{4E1E7ABB-F786-9BE0-DEBE-4B35AB3F19BB}"/>
                  </a:ext>
                </a:extLst>
              </p:cNvPr>
              <p:cNvSpPr txBox="1">
                <a:spLocks noRot="1" noChangeAspect="1" noMove="1" noResize="1" noEditPoints="1" noAdjustHandles="1" noChangeArrowheads="1" noChangeShapeType="1" noTextEdit="1"/>
              </p:cNvSpPr>
              <p:nvPr/>
            </p:nvSpPr>
            <p:spPr>
              <a:xfrm>
                <a:off x="3289341" y="4320356"/>
                <a:ext cx="597921" cy="369332"/>
              </a:xfrm>
              <a:prstGeom prst="rect">
                <a:avLst/>
              </a:prstGeom>
              <a:blipFill>
                <a:blip r:embed="rId15"/>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F4EB1D02-D62D-78C0-87FE-A13EDB77B921}"/>
              </a:ext>
            </a:extLst>
          </p:cNvPr>
          <p:cNvSpPr txBox="1"/>
          <p:nvPr/>
        </p:nvSpPr>
        <p:spPr>
          <a:xfrm>
            <a:off x="3530532" y="3189863"/>
            <a:ext cx="261610" cy="1200329"/>
          </a:xfrm>
          <a:prstGeom prst="rect">
            <a:avLst/>
          </a:prstGeom>
          <a:noFill/>
        </p:spPr>
        <p:txBody>
          <a:bodyPr wrap="none" rtlCol="0">
            <a:spAutoFit/>
          </a:bodyPr>
          <a:lstStyle/>
          <a:p>
            <a:r>
              <a:rPr lang="en-US" sz="2400" b="0" dirty="0"/>
              <a:t>.</a:t>
            </a:r>
          </a:p>
          <a:p>
            <a:r>
              <a:rPr lang="en-US" sz="2400" dirty="0"/>
              <a:t>.</a:t>
            </a:r>
          </a:p>
          <a:p>
            <a:r>
              <a:rPr lang="en-US" sz="2400" b="0" dirty="0"/>
              <a:t>.</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4F6703-7694-379F-6DEA-BE9C223B5A2A}"/>
                  </a:ext>
                </a:extLst>
              </p:cNvPr>
              <p:cNvSpPr txBox="1"/>
              <p:nvPr/>
            </p:nvSpPr>
            <p:spPr>
              <a:xfrm>
                <a:off x="5387906" y="2575380"/>
                <a:ext cx="5601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11</m:t>
                          </m:r>
                        </m:sub>
                      </m:sSub>
                    </m:oMath>
                  </m:oMathPara>
                </a14:m>
                <a:endParaRPr lang="en-US" dirty="0"/>
              </a:p>
            </p:txBody>
          </p:sp>
        </mc:Choice>
        <mc:Fallback xmlns="">
          <p:sp>
            <p:nvSpPr>
              <p:cNvPr id="35" name="TextBox 34">
                <a:extLst>
                  <a:ext uri="{FF2B5EF4-FFF2-40B4-BE49-F238E27FC236}">
                    <a16:creationId xmlns:a16="http://schemas.microsoft.com/office/drawing/2014/main" id="{884F6703-7694-379F-6DEA-BE9C223B5A2A}"/>
                  </a:ext>
                </a:extLst>
              </p:cNvPr>
              <p:cNvSpPr txBox="1">
                <a:spLocks noRot="1" noChangeAspect="1" noMove="1" noResize="1" noEditPoints="1" noAdjustHandles="1" noChangeArrowheads="1" noChangeShapeType="1" noTextEdit="1"/>
              </p:cNvSpPr>
              <p:nvPr/>
            </p:nvSpPr>
            <p:spPr>
              <a:xfrm>
                <a:off x="5387906" y="2575380"/>
                <a:ext cx="560153"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73403A7-71D3-4353-EEC5-69F45027DF57}"/>
                  </a:ext>
                </a:extLst>
              </p:cNvPr>
              <p:cNvSpPr txBox="1"/>
              <p:nvPr/>
            </p:nvSpPr>
            <p:spPr>
              <a:xfrm>
                <a:off x="5361130" y="2993108"/>
                <a:ext cx="5601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12</m:t>
                          </m:r>
                        </m:sub>
                      </m:sSub>
                    </m:oMath>
                  </m:oMathPara>
                </a14:m>
                <a:endParaRPr lang="en-US" dirty="0"/>
              </a:p>
            </p:txBody>
          </p:sp>
        </mc:Choice>
        <mc:Fallback xmlns="">
          <p:sp>
            <p:nvSpPr>
              <p:cNvPr id="36" name="TextBox 35">
                <a:extLst>
                  <a:ext uri="{FF2B5EF4-FFF2-40B4-BE49-F238E27FC236}">
                    <a16:creationId xmlns:a16="http://schemas.microsoft.com/office/drawing/2014/main" id="{B73403A7-71D3-4353-EEC5-69F45027DF57}"/>
                  </a:ext>
                </a:extLst>
              </p:cNvPr>
              <p:cNvSpPr txBox="1">
                <a:spLocks noRot="1" noChangeAspect="1" noMove="1" noResize="1" noEditPoints="1" noAdjustHandles="1" noChangeArrowheads="1" noChangeShapeType="1" noTextEdit="1"/>
              </p:cNvSpPr>
              <p:nvPr/>
            </p:nvSpPr>
            <p:spPr>
              <a:xfrm>
                <a:off x="5361130" y="2993108"/>
                <a:ext cx="560153" cy="369332"/>
              </a:xfrm>
              <a:prstGeom prst="rect">
                <a:avLst/>
              </a:prstGeom>
              <a:blipFill>
                <a:blip r:embed="rId17"/>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D1184D91-EC70-8019-0DFC-69D4A05FF18F}"/>
              </a:ext>
            </a:extLst>
          </p:cNvPr>
          <p:cNvSpPr txBox="1"/>
          <p:nvPr/>
        </p:nvSpPr>
        <p:spPr>
          <a:xfrm>
            <a:off x="5510479" y="3342628"/>
            <a:ext cx="261610" cy="1200329"/>
          </a:xfrm>
          <a:prstGeom prst="rect">
            <a:avLst/>
          </a:prstGeom>
          <a:noFill/>
        </p:spPr>
        <p:txBody>
          <a:bodyPr wrap="none" rtlCol="0">
            <a:spAutoFit/>
          </a:bodyPr>
          <a:lstStyle/>
          <a:p>
            <a:r>
              <a:rPr lang="en-US" sz="2400" b="0" dirty="0"/>
              <a:t>.</a:t>
            </a:r>
          </a:p>
          <a:p>
            <a:r>
              <a:rPr lang="en-US" sz="2400" dirty="0"/>
              <a:t>.</a:t>
            </a:r>
          </a:p>
          <a:p>
            <a:r>
              <a:rPr lang="en-US" sz="2400" b="0" dirty="0"/>
              <a:t>.</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3E54D83-FC01-3107-901A-95A00B266D56}"/>
                  </a:ext>
                </a:extLst>
              </p:cNvPr>
              <p:cNvSpPr txBox="1"/>
              <p:nvPr/>
            </p:nvSpPr>
            <p:spPr>
              <a:xfrm>
                <a:off x="5333829" y="4572934"/>
                <a:ext cx="5556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42</m:t>
                          </m:r>
                        </m:sub>
                      </m:sSub>
                    </m:oMath>
                  </m:oMathPara>
                </a14:m>
                <a:endParaRPr lang="en-US" dirty="0"/>
              </a:p>
            </p:txBody>
          </p:sp>
        </mc:Choice>
        <mc:Fallback xmlns="">
          <p:sp>
            <p:nvSpPr>
              <p:cNvPr id="38" name="TextBox 37">
                <a:extLst>
                  <a:ext uri="{FF2B5EF4-FFF2-40B4-BE49-F238E27FC236}">
                    <a16:creationId xmlns:a16="http://schemas.microsoft.com/office/drawing/2014/main" id="{E3E54D83-FC01-3107-901A-95A00B266D56}"/>
                  </a:ext>
                </a:extLst>
              </p:cNvPr>
              <p:cNvSpPr txBox="1">
                <a:spLocks noRot="1" noChangeAspect="1" noMove="1" noResize="1" noEditPoints="1" noAdjustHandles="1" noChangeArrowheads="1" noChangeShapeType="1" noTextEdit="1"/>
              </p:cNvSpPr>
              <p:nvPr/>
            </p:nvSpPr>
            <p:spPr>
              <a:xfrm>
                <a:off x="5333829" y="4572934"/>
                <a:ext cx="555601" cy="369332"/>
              </a:xfrm>
              <a:prstGeom prst="rect">
                <a:avLst/>
              </a:prstGeom>
              <a:blipFill>
                <a:blip r:embed="rId18"/>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8D7EAEFB-0780-D3D3-CD59-2394C4F37911}"/>
              </a:ext>
            </a:extLst>
          </p:cNvPr>
          <p:cNvSpPr txBox="1"/>
          <p:nvPr/>
        </p:nvSpPr>
        <p:spPr>
          <a:xfrm>
            <a:off x="3523305" y="4445378"/>
            <a:ext cx="261610" cy="830997"/>
          </a:xfrm>
          <a:prstGeom prst="rect">
            <a:avLst/>
          </a:prstGeom>
          <a:noFill/>
        </p:spPr>
        <p:txBody>
          <a:bodyPr wrap="none" rtlCol="0">
            <a:spAutoFit/>
          </a:bodyPr>
          <a:lstStyle/>
          <a:p>
            <a:r>
              <a:rPr lang="en-US" sz="2400" b="0" dirty="0"/>
              <a:t>.</a:t>
            </a:r>
          </a:p>
          <a:p>
            <a:r>
              <a:rPr lang="en-US" sz="2400" dirty="0"/>
              <a:t>.</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3486E11-8BA0-C2C9-DAB4-1F5317D0203B}"/>
                  </a:ext>
                </a:extLst>
              </p:cNvPr>
              <p:cNvSpPr txBox="1"/>
              <p:nvPr/>
            </p:nvSpPr>
            <p:spPr>
              <a:xfrm>
                <a:off x="1397620" y="5836860"/>
                <a:ext cx="29703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43486E11-8BA0-C2C9-DAB4-1F5317D0203B}"/>
                  </a:ext>
                </a:extLst>
              </p:cNvPr>
              <p:cNvSpPr txBox="1">
                <a:spLocks noRot="1" noChangeAspect="1" noMove="1" noResize="1" noEditPoints="1" noAdjustHandles="1" noChangeArrowheads="1" noChangeShapeType="1" noTextEdit="1"/>
              </p:cNvSpPr>
              <p:nvPr/>
            </p:nvSpPr>
            <p:spPr>
              <a:xfrm>
                <a:off x="1397620" y="5836860"/>
                <a:ext cx="2970300" cy="369332"/>
              </a:xfrm>
              <a:prstGeom prst="rect">
                <a:avLst/>
              </a:prstGeom>
              <a:blipFill>
                <a:blip r:embed="rId1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FBE0989-0368-E80C-3464-9C5BE3E1E687}"/>
                  </a:ext>
                </a:extLst>
              </p:cNvPr>
              <p:cNvSpPr txBox="1"/>
              <p:nvPr/>
            </p:nvSpPr>
            <p:spPr>
              <a:xfrm>
                <a:off x="4618403" y="5838428"/>
                <a:ext cx="2963119" cy="4031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AFBE0989-0368-E80C-3464-9C5BE3E1E687}"/>
                  </a:ext>
                </a:extLst>
              </p:cNvPr>
              <p:cNvSpPr txBox="1">
                <a:spLocks noRot="1" noChangeAspect="1" noMove="1" noResize="1" noEditPoints="1" noAdjustHandles="1" noChangeArrowheads="1" noChangeShapeType="1" noTextEdit="1"/>
              </p:cNvSpPr>
              <p:nvPr/>
            </p:nvSpPr>
            <p:spPr>
              <a:xfrm>
                <a:off x="4618403" y="5838428"/>
                <a:ext cx="2963119" cy="403124"/>
              </a:xfrm>
              <a:prstGeom prst="rect">
                <a:avLst/>
              </a:prstGeom>
              <a:blipFill>
                <a:blip r:embed="rId20"/>
                <a:stretch>
                  <a:fillRect l="-426" b="-21212"/>
                </a:stretch>
              </a:blipFill>
            </p:spPr>
            <p:txBody>
              <a:bodyPr/>
              <a:lstStyle/>
              <a:p>
                <a:r>
                  <a:rPr lang="en-US">
                    <a:noFill/>
                  </a:rPr>
                  <a:t> </a:t>
                </a:r>
              </a:p>
            </p:txBody>
          </p:sp>
        </mc:Fallback>
      </mc:AlternateContent>
    </p:spTree>
    <p:extLst>
      <p:ext uri="{BB962C8B-B14F-4D97-AF65-F5344CB8AC3E}">
        <p14:creationId xmlns:p14="http://schemas.microsoft.com/office/powerpoint/2010/main" val="1238467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Neural Network</a:t>
            </a:r>
            <a:br>
              <a:rPr lang="en-US" dirty="0"/>
            </a:br>
            <a:r>
              <a:rPr lang="en-US" sz="2400" dirty="0"/>
              <a:t>Multilayer Perceptron/ Fully Connected NN</a:t>
            </a:r>
          </a:p>
        </p:txBody>
      </p:sp>
      <p:pic>
        <p:nvPicPr>
          <p:cNvPr id="4" name="Content Placeholder 3"/>
          <p:cNvPicPr>
            <a:picLocks noGrp="1" noChangeAspect="1"/>
          </p:cNvPicPr>
          <p:nvPr>
            <p:ph sz="quarter" idx="10"/>
          </p:nvPr>
        </p:nvPicPr>
        <p:blipFill rotWithShape="1">
          <a:blip r:embed="rId2">
            <a:extLst>
              <a:ext uri="{28A0092B-C50C-407E-A947-70E740481C1C}">
                <a14:useLocalDpi xmlns:a14="http://schemas.microsoft.com/office/drawing/2010/main" val="0"/>
              </a:ext>
            </a:extLst>
          </a:blip>
          <a:stretch/>
        </p:blipFill>
        <p:spPr>
          <a:xfrm>
            <a:off x="4881588" y="1600200"/>
            <a:ext cx="6091922" cy="3657600"/>
          </a:xfrm>
          <a:ln>
            <a:solidFill>
              <a:schemeClr val="accent1"/>
            </a:solidFill>
          </a:ln>
        </p:spPr>
      </p:pic>
      <p:sp>
        <p:nvSpPr>
          <p:cNvPr id="5" name="TextBox 4"/>
          <p:cNvSpPr txBox="1"/>
          <p:nvPr/>
        </p:nvSpPr>
        <p:spPr>
          <a:xfrm>
            <a:off x="4881588" y="5402043"/>
            <a:ext cx="6562165" cy="646331"/>
          </a:xfrm>
          <a:prstGeom prst="rect">
            <a:avLst/>
          </a:prstGeom>
          <a:noFill/>
          <a:ln>
            <a:solidFill>
              <a:schemeClr val="accent1"/>
            </a:solidFill>
          </a:ln>
        </p:spPr>
        <p:txBody>
          <a:bodyPr wrap="square" rtlCol="0">
            <a:spAutoFit/>
          </a:bodyPr>
          <a:lstStyle/>
          <a:p>
            <a:r>
              <a:rPr lang="en-US" dirty="0"/>
              <a:t>Image borrowed from:</a:t>
            </a:r>
          </a:p>
          <a:p>
            <a:r>
              <a:rPr lang="en-US" dirty="0"/>
              <a:t>http://www.kdnuggets.com/2017/05/deep-learning-big-deal.html</a:t>
            </a:r>
          </a:p>
        </p:txBody>
      </p:sp>
      <p:sp>
        <p:nvSpPr>
          <p:cNvPr id="3" name="Cube 2">
            <a:extLst>
              <a:ext uri="{FF2B5EF4-FFF2-40B4-BE49-F238E27FC236}">
                <a16:creationId xmlns:a16="http://schemas.microsoft.com/office/drawing/2014/main" id="{7312E547-405F-577C-9BF2-9E1FFCA75DAC}"/>
              </a:ext>
            </a:extLst>
          </p:cNvPr>
          <p:cNvSpPr/>
          <p:nvPr/>
        </p:nvSpPr>
        <p:spPr>
          <a:xfrm>
            <a:off x="1052286" y="2724559"/>
            <a:ext cx="2367643" cy="1824445"/>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Neural Network</a:t>
            </a:r>
          </a:p>
        </p:txBody>
      </p:sp>
      <p:grpSp>
        <p:nvGrpSpPr>
          <p:cNvPr id="8" name="Group 7">
            <a:extLst>
              <a:ext uri="{FF2B5EF4-FFF2-40B4-BE49-F238E27FC236}">
                <a16:creationId xmlns:a16="http://schemas.microsoft.com/office/drawing/2014/main" id="{7C4F24E2-54E6-2E70-7F28-3A61DB0CA188}"/>
              </a:ext>
            </a:extLst>
          </p:cNvPr>
          <p:cNvGrpSpPr/>
          <p:nvPr/>
        </p:nvGrpSpPr>
        <p:grpSpPr>
          <a:xfrm>
            <a:off x="3693558" y="3000928"/>
            <a:ext cx="914400" cy="1232753"/>
            <a:chOff x="3693558" y="3000928"/>
            <a:chExt cx="914400" cy="1232753"/>
          </a:xfrm>
        </p:grpSpPr>
        <p:sp>
          <p:nvSpPr>
            <p:cNvPr id="6" name="Equals 5">
              <a:extLst>
                <a:ext uri="{FF2B5EF4-FFF2-40B4-BE49-F238E27FC236}">
                  <a16:creationId xmlns:a16="http://schemas.microsoft.com/office/drawing/2014/main" id="{B4EBEDC1-C438-EB34-47A8-A5BE2B62EBD1}"/>
                </a:ext>
              </a:extLst>
            </p:cNvPr>
            <p:cNvSpPr/>
            <p:nvPr/>
          </p:nvSpPr>
          <p:spPr>
            <a:xfrm>
              <a:off x="3693558" y="3000928"/>
              <a:ext cx="914400" cy="914400"/>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Equals 6">
              <a:extLst>
                <a:ext uri="{FF2B5EF4-FFF2-40B4-BE49-F238E27FC236}">
                  <a16:creationId xmlns:a16="http://schemas.microsoft.com/office/drawing/2014/main" id="{E51331CD-A785-CFAA-764B-0EF7466E26EE}"/>
                </a:ext>
              </a:extLst>
            </p:cNvPr>
            <p:cNvSpPr/>
            <p:nvPr/>
          </p:nvSpPr>
          <p:spPr>
            <a:xfrm>
              <a:off x="3693558" y="3319281"/>
              <a:ext cx="914400" cy="914400"/>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52036901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workshop?</a:t>
            </a:r>
          </a:p>
        </p:txBody>
      </p:sp>
      <p:sp>
        <p:nvSpPr>
          <p:cNvPr id="3" name="Content Placeholder 2"/>
          <p:cNvSpPr>
            <a:spLocks noGrp="1"/>
          </p:cNvSpPr>
          <p:nvPr>
            <p:ph sz="quarter" idx="10"/>
          </p:nvPr>
        </p:nvSpPr>
        <p:spPr/>
        <p:txBody>
          <a:bodyPr>
            <a:normAutofit/>
          </a:bodyPr>
          <a:lstStyle/>
          <a:p>
            <a:r>
              <a:rPr lang="en-US" dirty="0"/>
              <a:t>Deep learning (DL) is a powerful tool transforming scientific workflow</a:t>
            </a:r>
          </a:p>
          <a:p>
            <a:r>
              <a:rPr lang="en-US" dirty="0"/>
              <a:t>DL training is computationally intensive, therefore it is well suited to HPC systems</a:t>
            </a:r>
          </a:p>
          <a:p>
            <a:r>
              <a:rPr lang="en-US" dirty="0"/>
              <a:t>Effective use of UVA HPC resources can greatly accelerate your DL workflows</a:t>
            </a:r>
          </a:p>
          <a:p>
            <a:pPr>
              <a:buFont typeface="Wingdings" pitchFamily="2" charset="2"/>
              <a:buChar char="ü"/>
            </a:pPr>
            <a:r>
              <a:rPr lang="en-US" dirty="0"/>
              <a:t> When to use a GPU?</a:t>
            </a:r>
          </a:p>
          <a:p>
            <a:pPr>
              <a:buFont typeface="Wingdings" pitchFamily="2" charset="2"/>
              <a:buChar char="ü"/>
            </a:pPr>
            <a:r>
              <a:rPr lang="en-US" dirty="0"/>
              <a:t> How to optimize your single-GPU code?</a:t>
            </a:r>
          </a:p>
          <a:p>
            <a:pPr>
              <a:buFont typeface="Wingdings" pitchFamily="2" charset="2"/>
              <a:buChar char="ü"/>
            </a:pPr>
            <a:r>
              <a:rPr lang="en-US" dirty="0"/>
              <a:t> How to convert single-GPU code to Multi-GPU code in different frameworks and run it on UVA HPC?</a:t>
            </a:r>
          </a:p>
          <a:p>
            <a:pPr>
              <a:buFont typeface="Wingdings" pitchFamily="2" charset="2"/>
              <a:buChar char="ü"/>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18207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0073-AC24-37CF-4724-E87D7D993EEE}"/>
              </a:ext>
            </a:extLst>
          </p:cNvPr>
          <p:cNvSpPr>
            <a:spLocks noGrp="1"/>
          </p:cNvSpPr>
          <p:nvPr>
            <p:ph type="title"/>
          </p:nvPr>
        </p:nvSpPr>
        <p:spPr/>
        <p:txBody>
          <a:bodyPr/>
          <a:lstStyle/>
          <a:p>
            <a:r>
              <a:rPr lang="en-US" dirty="0"/>
              <a:t>How does the machine learn?</a:t>
            </a:r>
          </a:p>
        </p:txBody>
      </p:sp>
      <p:sp>
        <p:nvSpPr>
          <p:cNvPr id="3" name="Content Placeholder 2">
            <a:extLst>
              <a:ext uri="{FF2B5EF4-FFF2-40B4-BE49-F238E27FC236}">
                <a16:creationId xmlns:a16="http://schemas.microsoft.com/office/drawing/2014/main" id="{59893854-39CB-51B4-77B0-2B7D3A0594DD}"/>
              </a:ext>
            </a:extLst>
          </p:cNvPr>
          <p:cNvSpPr>
            <a:spLocks noGrp="1"/>
          </p:cNvSpPr>
          <p:nvPr>
            <p:ph sz="quarter" idx="10"/>
          </p:nvPr>
        </p:nvSpPr>
        <p:spPr/>
        <p:txBody>
          <a:bodyPr/>
          <a:lstStyle/>
          <a:p>
            <a:r>
              <a:rPr lang="en-US" dirty="0"/>
              <a:t>Start with a random guess for the weights and biases.</a:t>
            </a:r>
          </a:p>
          <a:p>
            <a:r>
              <a:rPr lang="en-US" dirty="0"/>
              <a:t>The output values or “predicted” values of the network can be compared with the expected results/categories/labels.</a:t>
            </a:r>
          </a:p>
          <a:p>
            <a:r>
              <a:rPr lang="en-US" dirty="0"/>
              <a:t>Another function, called a “loss” or “cost” function can be used to determine the overall error of the model.  </a:t>
            </a:r>
          </a:p>
          <a:p>
            <a:r>
              <a:rPr lang="en-US" dirty="0"/>
              <a:t>That error can be used to work backwards through the network and tweak the weights/biases.</a:t>
            </a:r>
          </a:p>
          <a:p>
            <a:r>
              <a:rPr lang="en-US" dirty="0"/>
              <a:t>This step is called </a:t>
            </a:r>
            <a:r>
              <a:rPr lang="en-US" i="1" dirty="0">
                <a:solidFill>
                  <a:srgbClr val="C00000"/>
                </a:solidFill>
              </a:rPr>
              <a:t>backward propagation</a:t>
            </a:r>
            <a:r>
              <a:rPr lang="en-US" dirty="0"/>
              <a:t>.</a:t>
            </a:r>
          </a:p>
        </p:txBody>
      </p:sp>
    </p:spTree>
    <p:extLst>
      <p:ext uri="{BB962C8B-B14F-4D97-AF65-F5344CB8AC3E}">
        <p14:creationId xmlns:p14="http://schemas.microsoft.com/office/powerpoint/2010/main" val="2190783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7AD3-457B-8539-16DE-70A484B33145}"/>
              </a:ext>
            </a:extLst>
          </p:cNvPr>
          <p:cNvSpPr>
            <a:spLocks noGrp="1"/>
          </p:cNvSpPr>
          <p:nvPr>
            <p:ph type="title"/>
          </p:nvPr>
        </p:nvSpPr>
        <p:spPr/>
        <p:txBody>
          <a:bodyPr/>
          <a:lstStyle/>
          <a:p>
            <a:r>
              <a:rPr lang="en-US" dirty="0"/>
              <a:t>Overview of the Learning Process</a:t>
            </a:r>
          </a:p>
        </p:txBody>
      </p:sp>
      <p:sp>
        <p:nvSpPr>
          <p:cNvPr id="42" name="Rectangle 41">
            <a:extLst>
              <a:ext uri="{FF2B5EF4-FFF2-40B4-BE49-F238E27FC236}">
                <a16:creationId xmlns:a16="http://schemas.microsoft.com/office/drawing/2014/main" id="{2D20AB8B-01D1-30BB-1220-E5AB5BE72E89}"/>
              </a:ext>
            </a:extLst>
          </p:cNvPr>
          <p:cNvSpPr/>
          <p:nvPr/>
        </p:nvSpPr>
        <p:spPr>
          <a:xfrm>
            <a:off x="3077737" y="1170878"/>
            <a:ext cx="8920975" cy="380610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974CD7F-11C9-3E0B-244B-6887E1E2CFDA}"/>
              </a:ext>
            </a:extLst>
          </p:cNvPr>
          <p:cNvSpPr txBox="1"/>
          <p:nvPr/>
        </p:nvSpPr>
        <p:spPr>
          <a:xfrm>
            <a:off x="3329576" y="4650183"/>
            <a:ext cx="2520176" cy="369332"/>
          </a:xfrm>
          <a:prstGeom prst="rect">
            <a:avLst/>
          </a:prstGeom>
          <a:noFill/>
        </p:spPr>
        <p:txBody>
          <a:bodyPr wrap="square" rtlCol="0">
            <a:spAutoFit/>
          </a:bodyPr>
          <a:lstStyle/>
          <a:p>
            <a:r>
              <a:rPr lang="en-US" dirty="0"/>
              <a:t>Training Loop</a:t>
            </a:r>
          </a:p>
        </p:txBody>
      </p:sp>
      <p:sp>
        <p:nvSpPr>
          <p:cNvPr id="45" name="Arrow: Down 44">
            <a:extLst>
              <a:ext uri="{FF2B5EF4-FFF2-40B4-BE49-F238E27FC236}">
                <a16:creationId xmlns:a16="http://schemas.microsoft.com/office/drawing/2014/main" id="{160116BA-E58F-8ED9-77B9-BAFBAC762493}"/>
              </a:ext>
            </a:extLst>
          </p:cNvPr>
          <p:cNvSpPr/>
          <p:nvPr/>
        </p:nvSpPr>
        <p:spPr>
          <a:xfrm>
            <a:off x="6858003" y="4917692"/>
            <a:ext cx="245327" cy="602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622576D-1AFA-BE9D-004E-DF588F935F99}"/>
              </a:ext>
            </a:extLst>
          </p:cNvPr>
          <p:cNvSpPr/>
          <p:nvPr/>
        </p:nvSpPr>
        <p:spPr>
          <a:xfrm>
            <a:off x="5642518" y="5531670"/>
            <a:ext cx="2672576"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that predicts output for given input</a:t>
            </a:r>
          </a:p>
        </p:txBody>
      </p:sp>
      <p:grpSp>
        <p:nvGrpSpPr>
          <p:cNvPr id="54" name="Group 53">
            <a:extLst>
              <a:ext uri="{FF2B5EF4-FFF2-40B4-BE49-F238E27FC236}">
                <a16:creationId xmlns:a16="http://schemas.microsoft.com/office/drawing/2014/main" id="{49C29B42-5495-23C5-D171-AEAADF146C61}"/>
              </a:ext>
            </a:extLst>
          </p:cNvPr>
          <p:cNvGrpSpPr/>
          <p:nvPr/>
        </p:nvGrpSpPr>
        <p:grpSpPr>
          <a:xfrm>
            <a:off x="661645" y="1312426"/>
            <a:ext cx="11188384" cy="3469182"/>
            <a:chOff x="661645" y="1040772"/>
            <a:chExt cx="11188384" cy="3469182"/>
          </a:xfrm>
        </p:grpSpPr>
        <p:grpSp>
          <p:nvGrpSpPr>
            <p:cNvPr id="43" name="Group 42">
              <a:extLst>
                <a:ext uri="{FF2B5EF4-FFF2-40B4-BE49-F238E27FC236}">
                  <a16:creationId xmlns:a16="http://schemas.microsoft.com/office/drawing/2014/main" id="{ED63C984-15C2-C555-33E3-0E271D3AB9D1}"/>
                </a:ext>
              </a:extLst>
            </p:cNvPr>
            <p:cNvGrpSpPr/>
            <p:nvPr/>
          </p:nvGrpSpPr>
          <p:grpSpPr>
            <a:xfrm>
              <a:off x="661645" y="1952125"/>
              <a:ext cx="11188384" cy="2557829"/>
              <a:chOff x="661645" y="1952125"/>
              <a:chExt cx="11188384" cy="2557829"/>
            </a:xfrm>
          </p:grpSpPr>
          <p:grpSp>
            <p:nvGrpSpPr>
              <p:cNvPr id="23" name="Group 22">
                <a:extLst>
                  <a:ext uri="{FF2B5EF4-FFF2-40B4-BE49-F238E27FC236}">
                    <a16:creationId xmlns:a16="http://schemas.microsoft.com/office/drawing/2014/main" id="{15981243-CA0A-B730-F1EC-AF92C77A025C}"/>
                  </a:ext>
                </a:extLst>
              </p:cNvPr>
              <p:cNvGrpSpPr/>
              <p:nvPr/>
            </p:nvGrpSpPr>
            <p:grpSpPr>
              <a:xfrm>
                <a:off x="661645" y="1952125"/>
                <a:ext cx="9161654" cy="2224050"/>
                <a:chOff x="1196902" y="2085939"/>
                <a:chExt cx="9161654" cy="2224050"/>
              </a:xfrm>
            </p:grpSpPr>
            <p:sp>
              <p:nvSpPr>
                <p:cNvPr id="5" name="Oval 4">
                  <a:extLst>
                    <a:ext uri="{FF2B5EF4-FFF2-40B4-BE49-F238E27FC236}">
                      <a16:creationId xmlns:a16="http://schemas.microsoft.com/office/drawing/2014/main" id="{07FE6176-D50F-3EBA-4571-AE1DC958F768}"/>
                    </a:ext>
                  </a:extLst>
                </p:cNvPr>
                <p:cNvSpPr/>
                <p:nvPr/>
              </p:nvSpPr>
              <p:spPr>
                <a:xfrm>
                  <a:off x="1233606" y="3328682"/>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Values</a:t>
                  </a:r>
                </a:p>
              </p:txBody>
            </p:sp>
            <p:sp>
              <p:nvSpPr>
                <p:cNvPr id="6" name="Rectangle 5">
                  <a:extLst>
                    <a:ext uri="{FF2B5EF4-FFF2-40B4-BE49-F238E27FC236}">
                      <a16:creationId xmlns:a16="http://schemas.microsoft.com/office/drawing/2014/main" id="{50FDBF98-AF2C-1ED9-6885-69D351A30A91}"/>
                    </a:ext>
                  </a:extLst>
                </p:cNvPr>
                <p:cNvSpPr/>
                <p:nvPr/>
              </p:nvSpPr>
              <p:spPr>
                <a:xfrm>
                  <a:off x="3970766" y="2309696"/>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the data through the nodes to compute the output values</a:t>
                  </a:r>
                </a:p>
              </p:txBody>
            </p:sp>
            <p:cxnSp>
              <p:nvCxnSpPr>
                <p:cNvPr id="8" name="Straight Arrow Connector 7">
                  <a:extLst>
                    <a:ext uri="{FF2B5EF4-FFF2-40B4-BE49-F238E27FC236}">
                      <a16:creationId xmlns:a16="http://schemas.microsoft.com/office/drawing/2014/main" id="{896FE06D-D731-437C-2EC2-87F2DED70B91}"/>
                    </a:ext>
                  </a:extLst>
                </p:cNvPr>
                <p:cNvCxnSpPr>
                  <a:cxnSpLocks/>
                  <a:stCxn id="10" idx="6"/>
                  <a:endCxn id="6" idx="1"/>
                </p:cNvCxnSpPr>
                <p:nvPr/>
              </p:nvCxnSpPr>
              <p:spPr>
                <a:xfrm>
                  <a:off x="3415995" y="2576593"/>
                  <a:ext cx="554771" cy="39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B21A8DE-89D6-0979-79E2-A9D4E96150C6}"/>
                    </a:ext>
                  </a:extLst>
                </p:cNvPr>
                <p:cNvSpPr/>
                <p:nvPr/>
              </p:nvSpPr>
              <p:spPr>
                <a:xfrm>
                  <a:off x="1196902" y="2085939"/>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Values</a:t>
                  </a:r>
                </a:p>
              </p:txBody>
            </p:sp>
            <p:cxnSp>
              <p:nvCxnSpPr>
                <p:cNvPr id="11" name="Straight Arrow Connector 10">
                  <a:extLst>
                    <a:ext uri="{FF2B5EF4-FFF2-40B4-BE49-F238E27FC236}">
                      <a16:creationId xmlns:a16="http://schemas.microsoft.com/office/drawing/2014/main" id="{CC9CE0E5-6E3C-BA67-DECD-23C7017A8586}"/>
                    </a:ext>
                  </a:extLst>
                </p:cNvPr>
                <p:cNvCxnSpPr>
                  <a:cxnSpLocks/>
                  <a:stCxn id="5" idx="6"/>
                  <a:endCxn id="6" idx="1"/>
                </p:cNvCxnSpPr>
                <p:nvPr/>
              </p:nvCxnSpPr>
              <p:spPr>
                <a:xfrm flipV="1">
                  <a:off x="3452699" y="2972478"/>
                  <a:ext cx="518067" cy="846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D23C32A-B7B8-5601-8770-9B8FDC3E0C77}"/>
                    </a:ext>
                  </a:extLst>
                </p:cNvPr>
                <p:cNvSpPr/>
                <p:nvPr/>
              </p:nvSpPr>
              <p:spPr>
                <a:xfrm>
                  <a:off x="5995640" y="2434875"/>
                  <a:ext cx="2219093"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Predicted output</a:t>
                  </a:r>
                </a:p>
              </p:txBody>
            </p:sp>
            <p:cxnSp>
              <p:nvCxnSpPr>
                <p:cNvPr id="17" name="Straight Arrow Connector 16">
                  <a:extLst>
                    <a:ext uri="{FF2B5EF4-FFF2-40B4-BE49-F238E27FC236}">
                      <a16:creationId xmlns:a16="http://schemas.microsoft.com/office/drawing/2014/main" id="{6D602727-E2A4-5848-B3A5-4E47F9D279AC}"/>
                    </a:ext>
                  </a:extLst>
                </p:cNvPr>
                <p:cNvCxnSpPr>
                  <a:cxnSpLocks/>
                  <a:stCxn id="6" idx="3"/>
                  <a:endCxn id="15" idx="2"/>
                </p:cNvCxnSpPr>
                <p:nvPr/>
              </p:nvCxnSpPr>
              <p:spPr>
                <a:xfrm flipV="1">
                  <a:off x="5665751" y="2964538"/>
                  <a:ext cx="329889"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47899E9-8A81-7DD5-5F0E-B3580D5FF716}"/>
                    </a:ext>
                  </a:extLst>
                </p:cNvPr>
                <p:cNvSpPr/>
                <p:nvPr/>
              </p:nvSpPr>
              <p:spPr>
                <a:xfrm>
                  <a:off x="8663571" y="2309696"/>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 the loss function &amp; metrics</a:t>
                  </a:r>
                </a:p>
              </p:txBody>
            </p:sp>
            <p:cxnSp>
              <p:nvCxnSpPr>
                <p:cNvPr id="21" name="Straight Arrow Connector 20">
                  <a:extLst>
                    <a:ext uri="{FF2B5EF4-FFF2-40B4-BE49-F238E27FC236}">
                      <a16:creationId xmlns:a16="http://schemas.microsoft.com/office/drawing/2014/main" id="{2E85ADA2-AF33-DD50-1C54-2F6059B5B4DE}"/>
                    </a:ext>
                  </a:extLst>
                </p:cNvPr>
                <p:cNvCxnSpPr>
                  <a:cxnSpLocks/>
                  <a:stCxn id="15" idx="6"/>
                  <a:endCxn id="20" idx="1"/>
                </p:cNvCxnSpPr>
                <p:nvPr/>
              </p:nvCxnSpPr>
              <p:spPr>
                <a:xfrm>
                  <a:off x="8214733" y="2964538"/>
                  <a:ext cx="448838"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F1BA9DC6-EC38-EE94-7616-31751F642D9E}"/>
                  </a:ext>
                </a:extLst>
              </p:cNvPr>
              <p:cNvSpPr/>
              <p:nvPr/>
            </p:nvSpPr>
            <p:spPr>
              <a:xfrm>
                <a:off x="10155044" y="2184710"/>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Tweak the weights</a:t>
                </a:r>
              </a:p>
            </p:txBody>
          </p:sp>
          <p:cxnSp>
            <p:nvCxnSpPr>
              <p:cNvPr id="35" name="Straight Arrow Connector 34">
                <a:extLst>
                  <a:ext uri="{FF2B5EF4-FFF2-40B4-BE49-F238E27FC236}">
                    <a16:creationId xmlns:a16="http://schemas.microsoft.com/office/drawing/2014/main" id="{7EA13445-2ABE-0E42-8A55-73114DA31140}"/>
                  </a:ext>
                </a:extLst>
              </p:cNvPr>
              <p:cNvCxnSpPr>
                <a:cxnSpLocks/>
                <a:stCxn id="20" idx="3"/>
                <a:endCxn id="34" idx="1"/>
              </p:cNvCxnSpPr>
              <p:nvPr/>
            </p:nvCxnSpPr>
            <p:spPr>
              <a:xfrm>
                <a:off x="9823299" y="2838664"/>
                <a:ext cx="331745" cy="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Arrow: Curved Down 40">
                <a:extLst>
                  <a:ext uri="{FF2B5EF4-FFF2-40B4-BE49-F238E27FC236}">
                    <a16:creationId xmlns:a16="http://schemas.microsoft.com/office/drawing/2014/main" id="{F4D683EF-BC9C-A9E9-5704-68E235AB0987}"/>
                  </a:ext>
                </a:extLst>
              </p:cNvPr>
              <p:cNvSpPr/>
              <p:nvPr/>
            </p:nvSpPr>
            <p:spPr>
              <a:xfrm rot="10800000">
                <a:off x="4204010" y="3842396"/>
                <a:ext cx="6534615" cy="667558"/>
              </a:xfrm>
              <a:prstGeom prst="curvedDownArrow">
                <a:avLst>
                  <a:gd name="adj1" fmla="val 54464"/>
                  <a:gd name="adj2" fmla="val 132664"/>
                  <a:gd name="adj3" fmla="val 283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8" name="Oval 47">
              <a:extLst>
                <a:ext uri="{FF2B5EF4-FFF2-40B4-BE49-F238E27FC236}">
                  <a16:creationId xmlns:a16="http://schemas.microsoft.com/office/drawing/2014/main" id="{11571A7F-8858-7650-2F99-CC1EE1206619}"/>
                </a:ext>
              </a:extLst>
            </p:cNvPr>
            <p:cNvSpPr/>
            <p:nvPr/>
          </p:nvSpPr>
          <p:spPr>
            <a:xfrm>
              <a:off x="3158123" y="1040772"/>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guesses for the weights</a:t>
              </a:r>
            </a:p>
          </p:txBody>
        </p:sp>
        <p:cxnSp>
          <p:nvCxnSpPr>
            <p:cNvPr id="49" name="Straight Arrow Connector 48">
              <a:extLst>
                <a:ext uri="{FF2B5EF4-FFF2-40B4-BE49-F238E27FC236}">
                  <a16:creationId xmlns:a16="http://schemas.microsoft.com/office/drawing/2014/main" id="{07C100D8-4F70-58CD-DAE2-AE83014DE227}"/>
                </a:ext>
              </a:extLst>
            </p:cNvPr>
            <p:cNvCxnSpPr>
              <a:cxnSpLocks/>
              <a:stCxn id="48" idx="4"/>
              <a:endCxn id="6" idx="0"/>
            </p:cNvCxnSpPr>
            <p:nvPr/>
          </p:nvCxnSpPr>
          <p:spPr>
            <a:xfrm>
              <a:off x="4267670" y="2022079"/>
              <a:ext cx="15332" cy="153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80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7AD3-457B-8539-16DE-70A484B33145}"/>
              </a:ext>
            </a:extLst>
          </p:cNvPr>
          <p:cNvSpPr>
            <a:spLocks noGrp="1"/>
          </p:cNvSpPr>
          <p:nvPr>
            <p:ph type="title"/>
          </p:nvPr>
        </p:nvSpPr>
        <p:spPr/>
        <p:txBody>
          <a:bodyPr/>
          <a:lstStyle/>
          <a:p>
            <a:r>
              <a:rPr lang="en-US" dirty="0"/>
              <a:t>Overview of Learning Process</a:t>
            </a:r>
          </a:p>
        </p:txBody>
      </p:sp>
      <p:sp>
        <p:nvSpPr>
          <p:cNvPr id="42" name="Rectangle 41">
            <a:extLst>
              <a:ext uri="{FF2B5EF4-FFF2-40B4-BE49-F238E27FC236}">
                <a16:creationId xmlns:a16="http://schemas.microsoft.com/office/drawing/2014/main" id="{2D20AB8B-01D1-30BB-1220-E5AB5BE72E89}"/>
              </a:ext>
            </a:extLst>
          </p:cNvPr>
          <p:cNvSpPr/>
          <p:nvPr/>
        </p:nvSpPr>
        <p:spPr>
          <a:xfrm>
            <a:off x="3077737" y="1170878"/>
            <a:ext cx="8920975" cy="380610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974CD7F-11C9-3E0B-244B-6887E1E2CFDA}"/>
              </a:ext>
            </a:extLst>
          </p:cNvPr>
          <p:cNvSpPr txBox="1"/>
          <p:nvPr/>
        </p:nvSpPr>
        <p:spPr>
          <a:xfrm>
            <a:off x="3329576" y="4650183"/>
            <a:ext cx="2520176" cy="369332"/>
          </a:xfrm>
          <a:prstGeom prst="rect">
            <a:avLst/>
          </a:prstGeom>
          <a:noFill/>
        </p:spPr>
        <p:txBody>
          <a:bodyPr wrap="square" rtlCol="0">
            <a:spAutoFit/>
          </a:bodyPr>
          <a:lstStyle/>
          <a:p>
            <a:r>
              <a:rPr lang="en-US" dirty="0"/>
              <a:t>Training Loop</a:t>
            </a:r>
          </a:p>
        </p:txBody>
      </p:sp>
      <p:sp>
        <p:nvSpPr>
          <p:cNvPr id="45" name="Arrow: Down 44">
            <a:extLst>
              <a:ext uri="{FF2B5EF4-FFF2-40B4-BE49-F238E27FC236}">
                <a16:creationId xmlns:a16="http://schemas.microsoft.com/office/drawing/2014/main" id="{160116BA-E58F-8ED9-77B9-BAFBAC762493}"/>
              </a:ext>
            </a:extLst>
          </p:cNvPr>
          <p:cNvSpPr/>
          <p:nvPr/>
        </p:nvSpPr>
        <p:spPr>
          <a:xfrm>
            <a:off x="6858003" y="4917692"/>
            <a:ext cx="245327" cy="602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622576D-1AFA-BE9D-004E-DF588F935F99}"/>
              </a:ext>
            </a:extLst>
          </p:cNvPr>
          <p:cNvSpPr/>
          <p:nvPr/>
        </p:nvSpPr>
        <p:spPr>
          <a:xfrm>
            <a:off x="5642518" y="5531670"/>
            <a:ext cx="2672576"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that predicts output for given input</a:t>
            </a:r>
          </a:p>
        </p:txBody>
      </p:sp>
      <p:grpSp>
        <p:nvGrpSpPr>
          <p:cNvPr id="54" name="Group 53">
            <a:extLst>
              <a:ext uri="{FF2B5EF4-FFF2-40B4-BE49-F238E27FC236}">
                <a16:creationId xmlns:a16="http://schemas.microsoft.com/office/drawing/2014/main" id="{49C29B42-5495-23C5-D171-AEAADF146C61}"/>
              </a:ext>
            </a:extLst>
          </p:cNvPr>
          <p:cNvGrpSpPr/>
          <p:nvPr/>
        </p:nvGrpSpPr>
        <p:grpSpPr>
          <a:xfrm>
            <a:off x="661645" y="1312426"/>
            <a:ext cx="11188384" cy="3469182"/>
            <a:chOff x="661645" y="1040772"/>
            <a:chExt cx="11188384" cy="3469182"/>
          </a:xfrm>
        </p:grpSpPr>
        <p:grpSp>
          <p:nvGrpSpPr>
            <p:cNvPr id="43" name="Group 42">
              <a:extLst>
                <a:ext uri="{FF2B5EF4-FFF2-40B4-BE49-F238E27FC236}">
                  <a16:creationId xmlns:a16="http://schemas.microsoft.com/office/drawing/2014/main" id="{ED63C984-15C2-C555-33E3-0E271D3AB9D1}"/>
                </a:ext>
              </a:extLst>
            </p:cNvPr>
            <p:cNvGrpSpPr/>
            <p:nvPr/>
          </p:nvGrpSpPr>
          <p:grpSpPr>
            <a:xfrm>
              <a:off x="661645" y="1952125"/>
              <a:ext cx="11188384" cy="2557829"/>
              <a:chOff x="661645" y="1952125"/>
              <a:chExt cx="11188384" cy="2557829"/>
            </a:xfrm>
          </p:grpSpPr>
          <p:grpSp>
            <p:nvGrpSpPr>
              <p:cNvPr id="23" name="Group 22">
                <a:extLst>
                  <a:ext uri="{FF2B5EF4-FFF2-40B4-BE49-F238E27FC236}">
                    <a16:creationId xmlns:a16="http://schemas.microsoft.com/office/drawing/2014/main" id="{15981243-CA0A-B730-F1EC-AF92C77A025C}"/>
                  </a:ext>
                </a:extLst>
              </p:cNvPr>
              <p:cNvGrpSpPr/>
              <p:nvPr/>
            </p:nvGrpSpPr>
            <p:grpSpPr>
              <a:xfrm>
                <a:off x="661645" y="1952125"/>
                <a:ext cx="9161654" cy="2224050"/>
                <a:chOff x="1196902" y="2085939"/>
                <a:chExt cx="9161654" cy="2224050"/>
              </a:xfrm>
            </p:grpSpPr>
            <p:sp>
              <p:nvSpPr>
                <p:cNvPr id="5" name="Oval 4">
                  <a:extLst>
                    <a:ext uri="{FF2B5EF4-FFF2-40B4-BE49-F238E27FC236}">
                      <a16:creationId xmlns:a16="http://schemas.microsoft.com/office/drawing/2014/main" id="{07FE6176-D50F-3EBA-4571-AE1DC958F768}"/>
                    </a:ext>
                  </a:extLst>
                </p:cNvPr>
                <p:cNvSpPr/>
                <p:nvPr/>
              </p:nvSpPr>
              <p:spPr>
                <a:xfrm>
                  <a:off x="1233606" y="3328682"/>
                  <a:ext cx="2219093" cy="9813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Values</a:t>
                  </a:r>
                </a:p>
              </p:txBody>
            </p:sp>
            <p:sp>
              <p:nvSpPr>
                <p:cNvPr id="6" name="Rectangle 5">
                  <a:extLst>
                    <a:ext uri="{FF2B5EF4-FFF2-40B4-BE49-F238E27FC236}">
                      <a16:creationId xmlns:a16="http://schemas.microsoft.com/office/drawing/2014/main" id="{50FDBF98-AF2C-1ED9-6885-69D351A30A91}"/>
                    </a:ext>
                  </a:extLst>
                </p:cNvPr>
                <p:cNvSpPr/>
                <p:nvPr/>
              </p:nvSpPr>
              <p:spPr>
                <a:xfrm>
                  <a:off x="3970766" y="2309696"/>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the data through the nodes to compute the output values</a:t>
                  </a:r>
                </a:p>
              </p:txBody>
            </p:sp>
            <p:cxnSp>
              <p:nvCxnSpPr>
                <p:cNvPr id="8" name="Straight Arrow Connector 7">
                  <a:extLst>
                    <a:ext uri="{FF2B5EF4-FFF2-40B4-BE49-F238E27FC236}">
                      <a16:creationId xmlns:a16="http://schemas.microsoft.com/office/drawing/2014/main" id="{896FE06D-D731-437C-2EC2-87F2DED70B91}"/>
                    </a:ext>
                  </a:extLst>
                </p:cNvPr>
                <p:cNvCxnSpPr>
                  <a:cxnSpLocks/>
                  <a:stCxn id="10" idx="6"/>
                  <a:endCxn id="6" idx="1"/>
                </p:cNvCxnSpPr>
                <p:nvPr/>
              </p:nvCxnSpPr>
              <p:spPr>
                <a:xfrm>
                  <a:off x="3415995" y="2576593"/>
                  <a:ext cx="554771" cy="39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B21A8DE-89D6-0979-79E2-A9D4E96150C6}"/>
                    </a:ext>
                  </a:extLst>
                </p:cNvPr>
                <p:cNvSpPr/>
                <p:nvPr/>
              </p:nvSpPr>
              <p:spPr>
                <a:xfrm>
                  <a:off x="1196902" y="2085939"/>
                  <a:ext cx="2219093" cy="9813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Values</a:t>
                  </a:r>
                </a:p>
              </p:txBody>
            </p:sp>
            <p:cxnSp>
              <p:nvCxnSpPr>
                <p:cNvPr id="11" name="Straight Arrow Connector 10">
                  <a:extLst>
                    <a:ext uri="{FF2B5EF4-FFF2-40B4-BE49-F238E27FC236}">
                      <a16:creationId xmlns:a16="http://schemas.microsoft.com/office/drawing/2014/main" id="{CC9CE0E5-6E3C-BA67-DECD-23C7017A8586}"/>
                    </a:ext>
                  </a:extLst>
                </p:cNvPr>
                <p:cNvCxnSpPr>
                  <a:cxnSpLocks/>
                  <a:stCxn id="5" idx="6"/>
                  <a:endCxn id="6" idx="1"/>
                </p:cNvCxnSpPr>
                <p:nvPr/>
              </p:nvCxnSpPr>
              <p:spPr>
                <a:xfrm flipV="1">
                  <a:off x="3452699" y="2972478"/>
                  <a:ext cx="518067" cy="846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D23C32A-B7B8-5601-8770-9B8FDC3E0C77}"/>
                    </a:ext>
                  </a:extLst>
                </p:cNvPr>
                <p:cNvSpPr/>
                <p:nvPr/>
              </p:nvSpPr>
              <p:spPr>
                <a:xfrm>
                  <a:off x="5995640" y="2434875"/>
                  <a:ext cx="2219093"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Predicted output</a:t>
                  </a:r>
                </a:p>
              </p:txBody>
            </p:sp>
            <p:cxnSp>
              <p:nvCxnSpPr>
                <p:cNvPr id="17" name="Straight Arrow Connector 16">
                  <a:extLst>
                    <a:ext uri="{FF2B5EF4-FFF2-40B4-BE49-F238E27FC236}">
                      <a16:creationId xmlns:a16="http://schemas.microsoft.com/office/drawing/2014/main" id="{6D602727-E2A4-5848-B3A5-4E47F9D279AC}"/>
                    </a:ext>
                  </a:extLst>
                </p:cNvPr>
                <p:cNvCxnSpPr>
                  <a:cxnSpLocks/>
                  <a:stCxn id="6" idx="3"/>
                  <a:endCxn id="15" idx="2"/>
                </p:cNvCxnSpPr>
                <p:nvPr/>
              </p:nvCxnSpPr>
              <p:spPr>
                <a:xfrm flipV="1">
                  <a:off x="5665751" y="2964538"/>
                  <a:ext cx="329889"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47899E9-8A81-7DD5-5F0E-B3580D5FF716}"/>
                    </a:ext>
                  </a:extLst>
                </p:cNvPr>
                <p:cNvSpPr/>
                <p:nvPr/>
              </p:nvSpPr>
              <p:spPr>
                <a:xfrm>
                  <a:off x="8663571" y="2309696"/>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 the loss function &amp; metrics</a:t>
                  </a:r>
                </a:p>
              </p:txBody>
            </p:sp>
            <p:cxnSp>
              <p:nvCxnSpPr>
                <p:cNvPr id="21" name="Straight Arrow Connector 20">
                  <a:extLst>
                    <a:ext uri="{FF2B5EF4-FFF2-40B4-BE49-F238E27FC236}">
                      <a16:creationId xmlns:a16="http://schemas.microsoft.com/office/drawing/2014/main" id="{2E85ADA2-AF33-DD50-1C54-2F6059B5B4DE}"/>
                    </a:ext>
                  </a:extLst>
                </p:cNvPr>
                <p:cNvCxnSpPr>
                  <a:cxnSpLocks/>
                  <a:stCxn id="15" idx="6"/>
                  <a:endCxn id="20" idx="1"/>
                </p:cNvCxnSpPr>
                <p:nvPr/>
              </p:nvCxnSpPr>
              <p:spPr>
                <a:xfrm>
                  <a:off x="8214733" y="2964538"/>
                  <a:ext cx="448838"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F1BA9DC6-EC38-EE94-7616-31751F642D9E}"/>
                  </a:ext>
                </a:extLst>
              </p:cNvPr>
              <p:cNvSpPr/>
              <p:nvPr/>
            </p:nvSpPr>
            <p:spPr>
              <a:xfrm>
                <a:off x="10155044" y="2184710"/>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Tweak the weights</a:t>
                </a:r>
              </a:p>
            </p:txBody>
          </p:sp>
          <p:cxnSp>
            <p:nvCxnSpPr>
              <p:cNvPr id="35" name="Straight Arrow Connector 34">
                <a:extLst>
                  <a:ext uri="{FF2B5EF4-FFF2-40B4-BE49-F238E27FC236}">
                    <a16:creationId xmlns:a16="http://schemas.microsoft.com/office/drawing/2014/main" id="{7EA13445-2ABE-0E42-8A55-73114DA31140}"/>
                  </a:ext>
                </a:extLst>
              </p:cNvPr>
              <p:cNvCxnSpPr>
                <a:cxnSpLocks/>
                <a:stCxn id="20" idx="3"/>
                <a:endCxn id="34" idx="1"/>
              </p:cNvCxnSpPr>
              <p:nvPr/>
            </p:nvCxnSpPr>
            <p:spPr>
              <a:xfrm>
                <a:off x="9823299" y="2838664"/>
                <a:ext cx="331745" cy="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Arrow: Curved Down 40">
                <a:extLst>
                  <a:ext uri="{FF2B5EF4-FFF2-40B4-BE49-F238E27FC236}">
                    <a16:creationId xmlns:a16="http://schemas.microsoft.com/office/drawing/2014/main" id="{F4D683EF-BC9C-A9E9-5704-68E235AB0987}"/>
                  </a:ext>
                </a:extLst>
              </p:cNvPr>
              <p:cNvSpPr/>
              <p:nvPr/>
            </p:nvSpPr>
            <p:spPr>
              <a:xfrm rot="10800000">
                <a:off x="4204010" y="3842396"/>
                <a:ext cx="6534615" cy="667558"/>
              </a:xfrm>
              <a:prstGeom prst="curvedDownArrow">
                <a:avLst>
                  <a:gd name="adj1" fmla="val 54464"/>
                  <a:gd name="adj2" fmla="val 132664"/>
                  <a:gd name="adj3" fmla="val 283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8" name="Oval 47">
              <a:extLst>
                <a:ext uri="{FF2B5EF4-FFF2-40B4-BE49-F238E27FC236}">
                  <a16:creationId xmlns:a16="http://schemas.microsoft.com/office/drawing/2014/main" id="{11571A7F-8858-7650-2F99-CC1EE1206619}"/>
                </a:ext>
              </a:extLst>
            </p:cNvPr>
            <p:cNvSpPr/>
            <p:nvPr/>
          </p:nvSpPr>
          <p:spPr>
            <a:xfrm>
              <a:off x="3158123" y="1040772"/>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guesses for the weights</a:t>
              </a:r>
            </a:p>
          </p:txBody>
        </p:sp>
        <p:cxnSp>
          <p:nvCxnSpPr>
            <p:cNvPr id="49" name="Straight Arrow Connector 48">
              <a:extLst>
                <a:ext uri="{FF2B5EF4-FFF2-40B4-BE49-F238E27FC236}">
                  <a16:creationId xmlns:a16="http://schemas.microsoft.com/office/drawing/2014/main" id="{07C100D8-4F70-58CD-DAE2-AE83014DE227}"/>
                </a:ext>
              </a:extLst>
            </p:cNvPr>
            <p:cNvCxnSpPr>
              <a:cxnSpLocks/>
              <a:stCxn id="48" idx="4"/>
              <a:endCxn id="6" idx="0"/>
            </p:cNvCxnSpPr>
            <p:nvPr/>
          </p:nvCxnSpPr>
          <p:spPr>
            <a:xfrm>
              <a:off x="4267670" y="2022079"/>
              <a:ext cx="15332" cy="153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887DA54D-355A-B6B0-2308-9B32778EBED4}"/>
              </a:ext>
            </a:extLst>
          </p:cNvPr>
          <p:cNvSpPr txBox="1"/>
          <p:nvPr/>
        </p:nvSpPr>
        <p:spPr>
          <a:xfrm>
            <a:off x="1014305" y="4973687"/>
            <a:ext cx="1896632" cy="923330"/>
          </a:xfrm>
          <a:prstGeom prst="rect">
            <a:avLst/>
          </a:prstGeom>
          <a:noFill/>
        </p:spPr>
        <p:txBody>
          <a:bodyPr wrap="square" rtlCol="0">
            <a:spAutoFit/>
          </a:bodyPr>
          <a:lstStyle/>
          <a:p>
            <a:r>
              <a:rPr lang="en-US" b="1" dirty="0">
                <a:solidFill>
                  <a:srgbClr val="C00000"/>
                </a:solidFill>
              </a:rPr>
              <a:t>We provide the inputs and outputs.</a:t>
            </a:r>
          </a:p>
        </p:txBody>
      </p:sp>
    </p:spTree>
    <p:extLst>
      <p:ext uri="{BB962C8B-B14F-4D97-AF65-F5344CB8AC3E}">
        <p14:creationId xmlns:p14="http://schemas.microsoft.com/office/powerpoint/2010/main" val="4227183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7AD3-457B-8539-16DE-70A484B33145}"/>
              </a:ext>
            </a:extLst>
          </p:cNvPr>
          <p:cNvSpPr>
            <a:spLocks noGrp="1"/>
          </p:cNvSpPr>
          <p:nvPr>
            <p:ph type="title"/>
          </p:nvPr>
        </p:nvSpPr>
        <p:spPr/>
        <p:txBody>
          <a:bodyPr/>
          <a:lstStyle/>
          <a:p>
            <a:r>
              <a:rPr lang="en-US" dirty="0"/>
              <a:t>Overview of Learning Process</a:t>
            </a:r>
          </a:p>
        </p:txBody>
      </p:sp>
      <p:sp>
        <p:nvSpPr>
          <p:cNvPr id="42" name="Rectangle 41">
            <a:extLst>
              <a:ext uri="{FF2B5EF4-FFF2-40B4-BE49-F238E27FC236}">
                <a16:creationId xmlns:a16="http://schemas.microsoft.com/office/drawing/2014/main" id="{2D20AB8B-01D1-30BB-1220-E5AB5BE72E89}"/>
              </a:ext>
            </a:extLst>
          </p:cNvPr>
          <p:cNvSpPr/>
          <p:nvPr/>
        </p:nvSpPr>
        <p:spPr>
          <a:xfrm>
            <a:off x="3077737" y="1170878"/>
            <a:ext cx="8920975" cy="380610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974CD7F-11C9-3E0B-244B-6887E1E2CFDA}"/>
              </a:ext>
            </a:extLst>
          </p:cNvPr>
          <p:cNvSpPr txBox="1"/>
          <p:nvPr/>
        </p:nvSpPr>
        <p:spPr>
          <a:xfrm>
            <a:off x="3329576" y="4650183"/>
            <a:ext cx="2520176" cy="369332"/>
          </a:xfrm>
          <a:prstGeom prst="rect">
            <a:avLst/>
          </a:prstGeom>
          <a:noFill/>
        </p:spPr>
        <p:txBody>
          <a:bodyPr wrap="square" rtlCol="0">
            <a:spAutoFit/>
          </a:bodyPr>
          <a:lstStyle/>
          <a:p>
            <a:r>
              <a:rPr lang="en-US" dirty="0"/>
              <a:t>Training Loop</a:t>
            </a:r>
          </a:p>
        </p:txBody>
      </p:sp>
      <p:sp>
        <p:nvSpPr>
          <p:cNvPr id="45" name="Arrow: Down 44">
            <a:extLst>
              <a:ext uri="{FF2B5EF4-FFF2-40B4-BE49-F238E27FC236}">
                <a16:creationId xmlns:a16="http://schemas.microsoft.com/office/drawing/2014/main" id="{160116BA-E58F-8ED9-77B9-BAFBAC762493}"/>
              </a:ext>
            </a:extLst>
          </p:cNvPr>
          <p:cNvSpPr/>
          <p:nvPr/>
        </p:nvSpPr>
        <p:spPr>
          <a:xfrm>
            <a:off x="6858003" y="4917692"/>
            <a:ext cx="245327" cy="602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622576D-1AFA-BE9D-004E-DF588F935F99}"/>
              </a:ext>
            </a:extLst>
          </p:cNvPr>
          <p:cNvSpPr/>
          <p:nvPr/>
        </p:nvSpPr>
        <p:spPr>
          <a:xfrm>
            <a:off x="5642518" y="5531670"/>
            <a:ext cx="2672576"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that predicts output for given input</a:t>
            </a:r>
          </a:p>
        </p:txBody>
      </p:sp>
      <p:grpSp>
        <p:nvGrpSpPr>
          <p:cNvPr id="54" name="Group 53">
            <a:extLst>
              <a:ext uri="{FF2B5EF4-FFF2-40B4-BE49-F238E27FC236}">
                <a16:creationId xmlns:a16="http://schemas.microsoft.com/office/drawing/2014/main" id="{49C29B42-5495-23C5-D171-AEAADF146C61}"/>
              </a:ext>
            </a:extLst>
          </p:cNvPr>
          <p:cNvGrpSpPr/>
          <p:nvPr/>
        </p:nvGrpSpPr>
        <p:grpSpPr>
          <a:xfrm>
            <a:off x="661645" y="1312426"/>
            <a:ext cx="11188384" cy="3469182"/>
            <a:chOff x="661645" y="1040772"/>
            <a:chExt cx="11188384" cy="3469182"/>
          </a:xfrm>
        </p:grpSpPr>
        <p:grpSp>
          <p:nvGrpSpPr>
            <p:cNvPr id="43" name="Group 42">
              <a:extLst>
                <a:ext uri="{FF2B5EF4-FFF2-40B4-BE49-F238E27FC236}">
                  <a16:creationId xmlns:a16="http://schemas.microsoft.com/office/drawing/2014/main" id="{ED63C984-15C2-C555-33E3-0E271D3AB9D1}"/>
                </a:ext>
              </a:extLst>
            </p:cNvPr>
            <p:cNvGrpSpPr/>
            <p:nvPr/>
          </p:nvGrpSpPr>
          <p:grpSpPr>
            <a:xfrm>
              <a:off x="661645" y="1952125"/>
              <a:ext cx="11188384" cy="2557829"/>
              <a:chOff x="661645" y="1952125"/>
              <a:chExt cx="11188384" cy="2557829"/>
            </a:xfrm>
          </p:grpSpPr>
          <p:grpSp>
            <p:nvGrpSpPr>
              <p:cNvPr id="23" name="Group 22">
                <a:extLst>
                  <a:ext uri="{FF2B5EF4-FFF2-40B4-BE49-F238E27FC236}">
                    <a16:creationId xmlns:a16="http://schemas.microsoft.com/office/drawing/2014/main" id="{15981243-CA0A-B730-F1EC-AF92C77A025C}"/>
                  </a:ext>
                </a:extLst>
              </p:cNvPr>
              <p:cNvGrpSpPr/>
              <p:nvPr/>
            </p:nvGrpSpPr>
            <p:grpSpPr>
              <a:xfrm>
                <a:off x="661645" y="1952125"/>
                <a:ext cx="9161654" cy="2224050"/>
                <a:chOff x="1196902" y="2085939"/>
                <a:chExt cx="9161654" cy="2224050"/>
              </a:xfrm>
            </p:grpSpPr>
            <p:sp>
              <p:nvSpPr>
                <p:cNvPr id="5" name="Oval 4">
                  <a:extLst>
                    <a:ext uri="{FF2B5EF4-FFF2-40B4-BE49-F238E27FC236}">
                      <a16:creationId xmlns:a16="http://schemas.microsoft.com/office/drawing/2014/main" id="{07FE6176-D50F-3EBA-4571-AE1DC958F768}"/>
                    </a:ext>
                  </a:extLst>
                </p:cNvPr>
                <p:cNvSpPr/>
                <p:nvPr/>
              </p:nvSpPr>
              <p:spPr>
                <a:xfrm>
                  <a:off x="1233606" y="3328682"/>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Values</a:t>
                  </a:r>
                </a:p>
              </p:txBody>
            </p:sp>
            <p:sp>
              <p:nvSpPr>
                <p:cNvPr id="6" name="Rectangle 5">
                  <a:extLst>
                    <a:ext uri="{FF2B5EF4-FFF2-40B4-BE49-F238E27FC236}">
                      <a16:creationId xmlns:a16="http://schemas.microsoft.com/office/drawing/2014/main" id="{50FDBF98-AF2C-1ED9-6885-69D351A30A91}"/>
                    </a:ext>
                  </a:extLst>
                </p:cNvPr>
                <p:cNvSpPr/>
                <p:nvPr/>
              </p:nvSpPr>
              <p:spPr>
                <a:xfrm>
                  <a:off x="3970766" y="2309696"/>
                  <a:ext cx="1694985" cy="13255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the data through the nodes to compute the output values</a:t>
                  </a:r>
                </a:p>
              </p:txBody>
            </p:sp>
            <p:cxnSp>
              <p:nvCxnSpPr>
                <p:cNvPr id="8" name="Straight Arrow Connector 7">
                  <a:extLst>
                    <a:ext uri="{FF2B5EF4-FFF2-40B4-BE49-F238E27FC236}">
                      <a16:creationId xmlns:a16="http://schemas.microsoft.com/office/drawing/2014/main" id="{896FE06D-D731-437C-2EC2-87F2DED70B91}"/>
                    </a:ext>
                  </a:extLst>
                </p:cNvPr>
                <p:cNvCxnSpPr>
                  <a:cxnSpLocks/>
                  <a:stCxn id="10" idx="6"/>
                  <a:endCxn id="6" idx="1"/>
                </p:cNvCxnSpPr>
                <p:nvPr/>
              </p:nvCxnSpPr>
              <p:spPr>
                <a:xfrm>
                  <a:off x="3415995" y="2576593"/>
                  <a:ext cx="554771" cy="39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B21A8DE-89D6-0979-79E2-A9D4E96150C6}"/>
                    </a:ext>
                  </a:extLst>
                </p:cNvPr>
                <p:cNvSpPr/>
                <p:nvPr/>
              </p:nvSpPr>
              <p:spPr>
                <a:xfrm>
                  <a:off x="1196902" y="2085939"/>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Values</a:t>
                  </a:r>
                </a:p>
              </p:txBody>
            </p:sp>
            <p:cxnSp>
              <p:nvCxnSpPr>
                <p:cNvPr id="11" name="Straight Arrow Connector 10">
                  <a:extLst>
                    <a:ext uri="{FF2B5EF4-FFF2-40B4-BE49-F238E27FC236}">
                      <a16:creationId xmlns:a16="http://schemas.microsoft.com/office/drawing/2014/main" id="{CC9CE0E5-6E3C-BA67-DECD-23C7017A8586}"/>
                    </a:ext>
                  </a:extLst>
                </p:cNvPr>
                <p:cNvCxnSpPr>
                  <a:cxnSpLocks/>
                  <a:stCxn id="5" idx="6"/>
                  <a:endCxn id="6" idx="1"/>
                </p:cNvCxnSpPr>
                <p:nvPr/>
              </p:nvCxnSpPr>
              <p:spPr>
                <a:xfrm flipV="1">
                  <a:off x="3452699" y="2972478"/>
                  <a:ext cx="518067" cy="846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D23C32A-B7B8-5601-8770-9B8FDC3E0C77}"/>
                    </a:ext>
                  </a:extLst>
                </p:cNvPr>
                <p:cNvSpPr/>
                <p:nvPr/>
              </p:nvSpPr>
              <p:spPr>
                <a:xfrm>
                  <a:off x="5995640" y="2434875"/>
                  <a:ext cx="2219093"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Predicted output</a:t>
                  </a:r>
                </a:p>
              </p:txBody>
            </p:sp>
            <p:cxnSp>
              <p:nvCxnSpPr>
                <p:cNvPr id="17" name="Straight Arrow Connector 16">
                  <a:extLst>
                    <a:ext uri="{FF2B5EF4-FFF2-40B4-BE49-F238E27FC236}">
                      <a16:creationId xmlns:a16="http://schemas.microsoft.com/office/drawing/2014/main" id="{6D602727-E2A4-5848-B3A5-4E47F9D279AC}"/>
                    </a:ext>
                  </a:extLst>
                </p:cNvPr>
                <p:cNvCxnSpPr>
                  <a:cxnSpLocks/>
                  <a:stCxn id="6" idx="3"/>
                  <a:endCxn id="15" idx="2"/>
                </p:cNvCxnSpPr>
                <p:nvPr/>
              </p:nvCxnSpPr>
              <p:spPr>
                <a:xfrm flipV="1">
                  <a:off x="5665751" y="2964538"/>
                  <a:ext cx="329889"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47899E9-8A81-7DD5-5F0E-B3580D5FF716}"/>
                    </a:ext>
                  </a:extLst>
                </p:cNvPr>
                <p:cNvSpPr/>
                <p:nvPr/>
              </p:nvSpPr>
              <p:spPr>
                <a:xfrm>
                  <a:off x="8663571" y="2309696"/>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 the loss function &amp; metrics</a:t>
                  </a:r>
                </a:p>
              </p:txBody>
            </p:sp>
            <p:cxnSp>
              <p:nvCxnSpPr>
                <p:cNvPr id="21" name="Straight Arrow Connector 20">
                  <a:extLst>
                    <a:ext uri="{FF2B5EF4-FFF2-40B4-BE49-F238E27FC236}">
                      <a16:creationId xmlns:a16="http://schemas.microsoft.com/office/drawing/2014/main" id="{2E85ADA2-AF33-DD50-1C54-2F6059B5B4DE}"/>
                    </a:ext>
                  </a:extLst>
                </p:cNvPr>
                <p:cNvCxnSpPr>
                  <a:cxnSpLocks/>
                  <a:stCxn id="15" idx="6"/>
                  <a:endCxn id="20" idx="1"/>
                </p:cNvCxnSpPr>
                <p:nvPr/>
              </p:nvCxnSpPr>
              <p:spPr>
                <a:xfrm>
                  <a:off x="8214733" y="2964538"/>
                  <a:ext cx="448838"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F1BA9DC6-EC38-EE94-7616-31751F642D9E}"/>
                  </a:ext>
                </a:extLst>
              </p:cNvPr>
              <p:cNvSpPr/>
              <p:nvPr/>
            </p:nvSpPr>
            <p:spPr>
              <a:xfrm>
                <a:off x="10155044" y="2184710"/>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Tweak the weights</a:t>
                </a:r>
              </a:p>
            </p:txBody>
          </p:sp>
          <p:cxnSp>
            <p:nvCxnSpPr>
              <p:cNvPr id="35" name="Straight Arrow Connector 34">
                <a:extLst>
                  <a:ext uri="{FF2B5EF4-FFF2-40B4-BE49-F238E27FC236}">
                    <a16:creationId xmlns:a16="http://schemas.microsoft.com/office/drawing/2014/main" id="{7EA13445-2ABE-0E42-8A55-73114DA31140}"/>
                  </a:ext>
                </a:extLst>
              </p:cNvPr>
              <p:cNvCxnSpPr>
                <a:cxnSpLocks/>
                <a:stCxn id="20" idx="3"/>
                <a:endCxn id="34" idx="1"/>
              </p:cNvCxnSpPr>
              <p:nvPr/>
            </p:nvCxnSpPr>
            <p:spPr>
              <a:xfrm>
                <a:off x="9823299" y="2838664"/>
                <a:ext cx="331745" cy="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Arrow: Curved Down 40">
                <a:extLst>
                  <a:ext uri="{FF2B5EF4-FFF2-40B4-BE49-F238E27FC236}">
                    <a16:creationId xmlns:a16="http://schemas.microsoft.com/office/drawing/2014/main" id="{F4D683EF-BC9C-A9E9-5704-68E235AB0987}"/>
                  </a:ext>
                </a:extLst>
              </p:cNvPr>
              <p:cNvSpPr/>
              <p:nvPr/>
            </p:nvSpPr>
            <p:spPr>
              <a:xfrm rot="10800000">
                <a:off x="4204010" y="3842396"/>
                <a:ext cx="6534615" cy="667558"/>
              </a:xfrm>
              <a:prstGeom prst="curvedDownArrow">
                <a:avLst>
                  <a:gd name="adj1" fmla="val 54464"/>
                  <a:gd name="adj2" fmla="val 132664"/>
                  <a:gd name="adj3" fmla="val 283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8" name="Oval 47">
              <a:extLst>
                <a:ext uri="{FF2B5EF4-FFF2-40B4-BE49-F238E27FC236}">
                  <a16:creationId xmlns:a16="http://schemas.microsoft.com/office/drawing/2014/main" id="{11571A7F-8858-7650-2F99-CC1EE1206619}"/>
                </a:ext>
              </a:extLst>
            </p:cNvPr>
            <p:cNvSpPr/>
            <p:nvPr/>
          </p:nvSpPr>
          <p:spPr>
            <a:xfrm>
              <a:off x="3158123" y="1040772"/>
              <a:ext cx="2219093" cy="9813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guesses for the weights</a:t>
              </a:r>
            </a:p>
          </p:txBody>
        </p:sp>
        <p:cxnSp>
          <p:nvCxnSpPr>
            <p:cNvPr id="49" name="Straight Arrow Connector 48">
              <a:extLst>
                <a:ext uri="{FF2B5EF4-FFF2-40B4-BE49-F238E27FC236}">
                  <a16:creationId xmlns:a16="http://schemas.microsoft.com/office/drawing/2014/main" id="{07C100D8-4F70-58CD-DAE2-AE83014DE227}"/>
                </a:ext>
              </a:extLst>
            </p:cNvPr>
            <p:cNvCxnSpPr>
              <a:cxnSpLocks/>
              <a:stCxn id="48" idx="4"/>
              <a:endCxn id="6" idx="0"/>
            </p:cNvCxnSpPr>
            <p:nvPr/>
          </p:nvCxnSpPr>
          <p:spPr>
            <a:xfrm>
              <a:off x="4267670" y="2022079"/>
              <a:ext cx="15332" cy="153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B6DEA6E0-4C89-D345-09C9-3B322A538CE7}"/>
              </a:ext>
            </a:extLst>
          </p:cNvPr>
          <p:cNvSpPr txBox="1"/>
          <p:nvPr/>
        </p:nvSpPr>
        <p:spPr>
          <a:xfrm>
            <a:off x="3022722" y="5104319"/>
            <a:ext cx="2311275" cy="1477328"/>
          </a:xfrm>
          <a:prstGeom prst="rect">
            <a:avLst/>
          </a:prstGeom>
          <a:noFill/>
        </p:spPr>
        <p:txBody>
          <a:bodyPr wrap="square" rtlCol="0">
            <a:spAutoFit/>
          </a:bodyPr>
          <a:lstStyle/>
          <a:p>
            <a:r>
              <a:rPr lang="en-US" b="1" dirty="0">
                <a:solidFill>
                  <a:srgbClr val="C00000"/>
                </a:solidFill>
              </a:rPr>
              <a:t>We design the model, the layers, the number of nodes, and the activation functions.</a:t>
            </a:r>
          </a:p>
        </p:txBody>
      </p:sp>
    </p:spTree>
    <p:extLst>
      <p:ext uri="{BB962C8B-B14F-4D97-AF65-F5344CB8AC3E}">
        <p14:creationId xmlns:p14="http://schemas.microsoft.com/office/powerpoint/2010/main" val="2797817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7AD3-457B-8539-16DE-70A484B33145}"/>
              </a:ext>
            </a:extLst>
          </p:cNvPr>
          <p:cNvSpPr>
            <a:spLocks noGrp="1"/>
          </p:cNvSpPr>
          <p:nvPr>
            <p:ph type="title"/>
          </p:nvPr>
        </p:nvSpPr>
        <p:spPr/>
        <p:txBody>
          <a:bodyPr/>
          <a:lstStyle/>
          <a:p>
            <a:r>
              <a:rPr lang="en-US" dirty="0"/>
              <a:t>Overview of Learning Process</a:t>
            </a:r>
          </a:p>
        </p:txBody>
      </p:sp>
      <p:sp>
        <p:nvSpPr>
          <p:cNvPr id="42" name="Rectangle 41">
            <a:extLst>
              <a:ext uri="{FF2B5EF4-FFF2-40B4-BE49-F238E27FC236}">
                <a16:creationId xmlns:a16="http://schemas.microsoft.com/office/drawing/2014/main" id="{2D20AB8B-01D1-30BB-1220-E5AB5BE72E89}"/>
              </a:ext>
            </a:extLst>
          </p:cNvPr>
          <p:cNvSpPr/>
          <p:nvPr/>
        </p:nvSpPr>
        <p:spPr>
          <a:xfrm>
            <a:off x="3077737" y="1170878"/>
            <a:ext cx="8920975" cy="380610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974CD7F-11C9-3E0B-244B-6887E1E2CFDA}"/>
              </a:ext>
            </a:extLst>
          </p:cNvPr>
          <p:cNvSpPr txBox="1"/>
          <p:nvPr/>
        </p:nvSpPr>
        <p:spPr>
          <a:xfrm>
            <a:off x="3329576" y="4650183"/>
            <a:ext cx="2520176" cy="369332"/>
          </a:xfrm>
          <a:prstGeom prst="rect">
            <a:avLst/>
          </a:prstGeom>
          <a:noFill/>
        </p:spPr>
        <p:txBody>
          <a:bodyPr wrap="square" rtlCol="0">
            <a:spAutoFit/>
          </a:bodyPr>
          <a:lstStyle/>
          <a:p>
            <a:r>
              <a:rPr lang="en-US" dirty="0"/>
              <a:t>Training Loop</a:t>
            </a:r>
          </a:p>
        </p:txBody>
      </p:sp>
      <p:sp>
        <p:nvSpPr>
          <p:cNvPr id="45" name="Arrow: Down 44">
            <a:extLst>
              <a:ext uri="{FF2B5EF4-FFF2-40B4-BE49-F238E27FC236}">
                <a16:creationId xmlns:a16="http://schemas.microsoft.com/office/drawing/2014/main" id="{160116BA-E58F-8ED9-77B9-BAFBAC762493}"/>
              </a:ext>
            </a:extLst>
          </p:cNvPr>
          <p:cNvSpPr/>
          <p:nvPr/>
        </p:nvSpPr>
        <p:spPr>
          <a:xfrm>
            <a:off x="6858003" y="4917692"/>
            <a:ext cx="245327" cy="602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622576D-1AFA-BE9D-004E-DF588F935F99}"/>
              </a:ext>
            </a:extLst>
          </p:cNvPr>
          <p:cNvSpPr/>
          <p:nvPr/>
        </p:nvSpPr>
        <p:spPr>
          <a:xfrm>
            <a:off x="5642518" y="5531670"/>
            <a:ext cx="2672576"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that predicts output for given input</a:t>
            </a:r>
          </a:p>
        </p:txBody>
      </p:sp>
      <p:grpSp>
        <p:nvGrpSpPr>
          <p:cNvPr id="54" name="Group 53">
            <a:extLst>
              <a:ext uri="{FF2B5EF4-FFF2-40B4-BE49-F238E27FC236}">
                <a16:creationId xmlns:a16="http://schemas.microsoft.com/office/drawing/2014/main" id="{49C29B42-5495-23C5-D171-AEAADF146C61}"/>
              </a:ext>
            </a:extLst>
          </p:cNvPr>
          <p:cNvGrpSpPr/>
          <p:nvPr/>
        </p:nvGrpSpPr>
        <p:grpSpPr>
          <a:xfrm>
            <a:off x="661645" y="1312426"/>
            <a:ext cx="11188384" cy="3469182"/>
            <a:chOff x="661645" y="1040772"/>
            <a:chExt cx="11188384" cy="3469182"/>
          </a:xfrm>
        </p:grpSpPr>
        <p:grpSp>
          <p:nvGrpSpPr>
            <p:cNvPr id="43" name="Group 42">
              <a:extLst>
                <a:ext uri="{FF2B5EF4-FFF2-40B4-BE49-F238E27FC236}">
                  <a16:creationId xmlns:a16="http://schemas.microsoft.com/office/drawing/2014/main" id="{ED63C984-15C2-C555-33E3-0E271D3AB9D1}"/>
                </a:ext>
              </a:extLst>
            </p:cNvPr>
            <p:cNvGrpSpPr/>
            <p:nvPr/>
          </p:nvGrpSpPr>
          <p:grpSpPr>
            <a:xfrm>
              <a:off x="661645" y="1952125"/>
              <a:ext cx="11188384" cy="2557829"/>
              <a:chOff x="661645" y="1952125"/>
              <a:chExt cx="11188384" cy="2557829"/>
            </a:xfrm>
          </p:grpSpPr>
          <p:grpSp>
            <p:nvGrpSpPr>
              <p:cNvPr id="23" name="Group 22">
                <a:extLst>
                  <a:ext uri="{FF2B5EF4-FFF2-40B4-BE49-F238E27FC236}">
                    <a16:creationId xmlns:a16="http://schemas.microsoft.com/office/drawing/2014/main" id="{15981243-CA0A-B730-F1EC-AF92C77A025C}"/>
                  </a:ext>
                </a:extLst>
              </p:cNvPr>
              <p:cNvGrpSpPr/>
              <p:nvPr/>
            </p:nvGrpSpPr>
            <p:grpSpPr>
              <a:xfrm>
                <a:off x="661645" y="1952125"/>
                <a:ext cx="9161654" cy="2224050"/>
                <a:chOff x="1196902" y="2085939"/>
                <a:chExt cx="9161654" cy="2224050"/>
              </a:xfrm>
            </p:grpSpPr>
            <p:sp>
              <p:nvSpPr>
                <p:cNvPr id="5" name="Oval 4">
                  <a:extLst>
                    <a:ext uri="{FF2B5EF4-FFF2-40B4-BE49-F238E27FC236}">
                      <a16:creationId xmlns:a16="http://schemas.microsoft.com/office/drawing/2014/main" id="{07FE6176-D50F-3EBA-4571-AE1DC958F768}"/>
                    </a:ext>
                  </a:extLst>
                </p:cNvPr>
                <p:cNvSpPr/>
                <p:nvPr/>
              </p:nvSpPr>
              <p:spPr>
                <a:xfrm>
                  <a:off x="1233606" y="3328682"/>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Values</a:t>
                  </a:r>
                </a:p>
              </p:txBody>
            </p:sp>
            <p:sp>
              <p:nvSpPr>
                <p:cNvPr id="6" name="Rectangle 5">
                  <a:extLst>
                    <a:ext uri="{FF2B5EF4-FFF2-40B4-BE49-F238E27FC236}">
                      <a16:creationId xmlns:a16="http://schemas.microsoft.com/office/drawing/2014/main" id="{50FDBF98-AF2C-1ED9-6885-69D351A30A91}"/>
                    </a:ext>
                  </a:extLst>
                </p:cNvPr>
                <p:cNvSpPr/>
                <p:nvPr/>
              </p:nvSpPr>
              <p:spPr>
                <a:xfrm>
                  <a:off x="3970766" y="2309696"/>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the data through the nodes to compute the output values</a:t>
                  </a:r>
                </a:p>
              </p:txBody>
            </p:sp>
            <p:cxnSp>
              <p:nvCxnSpPr>
                <p:cNvPr id="8" name="Straight Arrow Connector 7">
                  <a:extLst>
                    <a:ext uri="{FF2B5EF4-FFF2-40B4-BE49-F238E27FC236}">
                      <a16:creationId xmlns:a16="http://schemas.microsoft.com/office/drawing/2014/main" id="{896FE06D-D731-437C-2EC2-87F2DED70B91}"/>
                    </a:ext>
                  </a:extLst>
                </p:cNvPr>
                <p:cNvCxnSpPr>
                  <a:cxnSpLocks/>
                  <a:stCxn id="10" idx="6"/>
                  <a:endCxn id="6" idx="1"/>
                </p:cNvCxnSpPr>
                <p:nvPr/>
              </p:nvCxnSpPr>
              <p:spPr>
                <a:xfrm>
                  <a:off x="3415995" y="2576593"/>
                  <a:ext cx="554771" cy="39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B21A8DE-89D6-0979-79E2-A9D4E96150C6}"/>
                    </a:ext>
                  </a:extLst>
                </p:cNvPr>
                <p:cNvSpPr/>
                <p:nvPr/>
              </p:nvSpPr>
              <p:spPr>
                <a:xfrm>
                  <a:off x="1196902" y="2085939"/>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Values</a:t>
                  </a:r>
                </a:p>
              </p:txBody>
            </p:sp>
            <p:cxnSp>
              <p:nvCxnSpPr>
                <p:cNvPr id="11" name="Straight Arrow Connector 10">
                  <a:extLst>
                    <a:ext uri="{FF2B5EF4-FFF2-40B4-BE49-F238E27FC236}">
                      <a16:creationId xmlns:a16="http://schemas.microsoft.com/office/drawing/2014/main" id="{CC9CE0E5-6E3C-BA67-DECD-23C7017A8586}"/>
                    </a:ext>
                  </a:extLst>
                </p:cNvPr>
                <p:cNvCxnSpPr>
                  <a:cxnSpLocks/>
                  <a:stCxn id="5" idx="6"/>
                  <a:endCxn id="6" idx="1"/>
                </p:cNvCxnSpPr>
                <p:nvPr/>
              </p:nvCxnSpPr>
              <p:spPr>
                <a:xfrm flipV="1">
                  <a:off x="3452699" y="2972478"/>
                  <a:ext cx="518067" cy="846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D23C32A-B7B8-5601-8770-9B8FDC3E0C77}"/>
                    </a:ext>
                  </a:extLst>
                </p:cNvPr>
                <p:cNvSpPr/>
                <p:nvPr/>
              </p:nvSpPr>
              <p:spPr>
                <a:xfrm>
                  <a:off x="5995640" y="2434875"/>
                  <a:ext cx="2219093"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Predicted output</a:t>
                  </a:r>
                </a:p>
              </p:txBody>
            </p:sp>
            <p:cxnSp>
              <p:nvCxnSpPr>
                <p:cNvPr id="17" name="Straight Arrow Connector 16">
                  <a:extLst>
                    <a:ext uri="{FF2B5EF4-FFF2-40B4-BE49-F238E27FC236}">
                      <a16:creationId xmlns:a16="http://schemas.microsoft.com/office/drawing/2014/main" id="{6D602727-E2A4-5848-B3A5-4E47F9D279AC}"/>
                    </a:ext>
                  </a:extLst>
                </p:cNvPr>
                <p:cNvCxnSpPr>
                  <a:cxnSpLocks/>
                  <a:stCxn id="6" idx="3"/>
                  <a:endCxn id="15" idx="2"/>
                </p:cNvCxnSpPr>
                <p:nvPr/>
              </p:nvCxnSpPr>
              <p:spPr>
                <a:xfrm flipV="1">
                  <a:off x="5665751" y="2964538"/>
                  <a:ext cx="329889"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47899E9-8A81-7DD5-5F0E-B3580D5FF716}"/>
                    </a:ext>
                  </a:extLst>
                </p:cNvPr>
                <p:cNvSpPr/>
                <p:nvPr/>
              </p:nvSpPr>
              <p:spPr>
                <a:xfrm>
                  <a:off x="8663571" y="2309696"/>
                  <a:ext cx="1694985" cy="13255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 the loss function &amp; metrics </a:t>
                  </a:r>
                </a:p>
              </p:txBody>
            </p:sp>
            <p:cxnSp>
              <p:nvCxnSpPr>
                <p:cNvPr id="21" name="Straight Arrow Connector 20">
                  <a:extLst>
                    <a:ext uri="{FF2B5EF4-FFF2-40B4-BE49-F238E27FC236}">
                      <a16:creationId xmlns:a16="http://schemas.microsoft.com/office/drawing/2014/main" id="{2E85ADA2-AF33-DD50-1C54-2F6059B5B4DE}"/>
                    </a:ext>
                  </a:extLst>
                </p:cNvPr>
                <p:cNvCxnSpPr>
                  <a:cxnSpLocks/>
                  <a:stCxn id="15" idx="6"/>
                  <a:endCxn id="20" idx="1"/>
                </p:cNvCxnSpPr>
                <p:nvPr/>
              </p:nvCxnSpPr>
              <p:spPr>
                <a:xfrm>
                  <a:off x="8214733" y="2964538"/>
                  <a:ext cx="448838"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F1BA9DC6-EC38-EE94-7616-31751F642D9E}"/>
                  </a:ext>
                </a:extLst>
              </p:cNvPr>
              <p:cNvSpPr/>
              <p:nvPr/>
            </p:nvSpPr>
            <p:spPr>
              <a:xfrm>
                <a:off x="10155044" y="2184710"/>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Tweak the weights</a:t>
                </a:r>
              </a:p>
            </p:txBody>
          </p:sp>
          <p:cxnSp>
            <p:nvCxnSpPr>
              <p:cNvPr id="35" name="Straight Arrow Connector 34">
                <a:extLst>
                  <a:ext uri="{FF2B5EF4-FFF2-40B4-BE49-F238E27FC236}">
                    <a16:creationId xmlns:a16="http://schemas.microsoft.com/office/drawing/2014/main" id="{7EA13445-2ABE-0E42-8A55-73114DA31140}"/>
                  </a:ext>
                </a:extLst>
              </p:cNvPr>
              <p:cNvCxnSpPr>
                <a:cxnSpLocks/>
                <a:stCxn id="20" idx="3"/>
                <a:endCxn id="34" idx="1"/>
              </p:cNvCxnSpPr>
              <p:nvPr/>
            </p:nvCxnSpPr>
            <p:spPr>
              <a:xfrm>
                <a:off x="9823299" y="2838664"/>
                <a:ext cx="331745" cy="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Arrow: Curved Down 40">
                <a:extLst>
                  <a:ext uri="{FF2B5EF4-FFF2-40B4-BE49-F238E27FC236}">
                    <a16:creationId xmlns:a16="http://schemas.microsoft.com/office/drawing/2014/main" id="{F4D683EF-BC9C-A9E9-5704-68E235AB0987}"/>
                  </a:ext>
                </a:extLst>
              </p:cNvPr>
              <p:cNvSpPr/>
              <p:nvPr/>
            </p:nvSpPr>
            <p:spPr>
              <a:xfrm rot="10800000">
                <a:off x="4204010" y="3842396"/>
                <a:ext cx="6534615" cy="667558"/>
              </a:xfrm>
              <a:prstGeom prst="curvedDownArrow">
                <a:avLst>
                  <a:gd name="adj1" fmla="val 54464"/>
                  <a:gd name="adj2" fmla="val 132664"/>
                  <a:gd name="adj3" fmla="val 283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8" name="Oval 47">
              <a:extLst>
                <a:ext uri="{FF2B5EF4-FFF2-40B4-BE49-F238E27FC236}">
                  <a16:creationId xmlns:a16="http://schemas.microsoft.com/office/drawing/2014/main" id="{11571A7F-8858-7650-2F99-CC1EE1206619}"/>
                </a:ext>
              </a:extLst>
            </p:cNvPr>
            <p:cNvSpPr/>
            <p:nvPr/>
          </p:nvSpPr>
          <p:spPr>
            <a:xfrm>
              <a:off x="3158123" y="1040772"/>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guesses for the weights</a:t>
              </a:r>
            </a:p>
          </p:txBody>
        </p:sp>
        <p:cxnSp>
          <p:nvCxnSpPr>
            <p:cNvPr id="49" name="Straight Arrow Connector 48">
              <a:extLst>
                <a:ext uri="{FF2B5EF4-FFF2-40B4-BE49-F238E27FC236}">
                  <a16:creationId xmlns:a16="http://schemas.microsoft.com/office/drawing/2014/main" id="{07C100D8-4F70-58CD-DAE2-AE83014DE227}"/>
                </a:ext>
              </a:extLst>
            </p:cNvPr>
            <p:cNvCxnSpPr>
              <a:cxnSpLocks/>
              <a:stCxn id="48" idx="4"/>
              <a:endCxn id="6" idx="0"/>
            </p:cNvCxnSpPr>
            <p:nvPr/>
          </p:nvCxnSpPr>
          <p:spPr>
            <a:xfrm>
              <a:off x="4267670" y="2022079"/>
              <a:ext cx="15332" cy="153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3AA967FA-89C4-B524-E04C-ED490C7248CA}"/>
              </a:ext>
            </a:extLst>
          </p:cNvPr>
          <p:cNvSpPr txBox="1"/>
          <p:nvPr/>
        </p:nvSpPr>
        <p:spPr>
          <a:xfrm>
            <a:off x="8091614" y="1290667"/>
            <a:ext cx="1896632" cy="1200329"/>
          </a:xfrm>
          <a:prstGeom prst="rect">
            <a:avLst/>
          </a:prstGeom>
          <a:noFill/>
        </p:spPr>
        <p:txBody>
          <a:bodyPr wrap="square" rtlCol="0">
            <a:spAutoFit/>
          </a:bodyPr>
          <a:lstStyle/>
          <a:p>
            <a:r>
              <a:rPr lang="en-US" b="1" dirty="0">
                <a:solidFill>
                  <a:srgbClr val="C00000"/>
                </a:solidFill>
              </a:rPr>
              <a:t>We tell the algorithm which loss function to use. </a:t>
            </a:r>
          </a:p>
        </p:txBody>
      </p:sp>
    </p:spTree>
    <p:extLst>
      <p:ext uri="{BB962C8B-B14F-4D97-AF65-F5344CB8AC3E}">
        <p14:creationId xmlns:p14="http://schemas.microsoft.com/office/powerpoint/2010/main" val="4068190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7AD3-457B-8539-16DE-70A484B33145}"/>
              </a:ext>
            </a:extLst>
          </p:cNvPr>
          <p:cNvSpPr>
            <a:spLocks noGrp="1"/>
          </p:cNvSpPr>
          <p:nvPr>
            <p:ph type="title"/>
          </p:nvPr>
        </p:nvSpPr>
        <p:spPr/>
        <p:txBody>
          <a:bodyPr/>
          <a:lstStyle/>
          <a:p>
            <a:r>
              <a:rPr lang="en-US" dirty="0"/>
              <a:t>Overview of Learning Process</a:t>
            </a:r>
          </a:p>
        </p:txBody>
      </p:sp>
      <p:sp>
        <p:nvSpPr>
          <p:cNvPr id="42" name="Rectangle 41">
            <a:extLst>
              <a:ext uri="{FF2B5EF4-FFF2-40B4-BE49-F238E27FC236}">
                <a16:creationId xmlns:a16="http://schemas.microsoft.com/office/drawing/2014/main" id="{2D20AB8B-01D1-30BB-1220-E5AB5BE72E89}"/>
              </a:ext>
            </a:extLst>
          </p:cNvPr>
          <p:cNvSpPr/>
          <p:nvPr/>
        </p:nvSpPr>
        <p:spPr>
          <a:xfrm>
            <a:off x="3077737" y="1170878"/>
            <a:ext cx="8920975" cy="380610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974CD7F-11C9-3E0B-244B-6887E1E2CFDA}"/>
              </a:ext>
            </a:extLst>
          </p:cNvPr>
          <p:cNvSpPr txBox="1"/>
          <p:nvPr/>
        </p:nvSpPr>
        <p:spPr>
          <a:xfrm>
            <a:off x="3329576" y="4650183"/>
            <a:ext cx="2520176" cy="369332"/>
          </a:xfrm>
          <a:prstGeom prst="rect">
            <a:avLst/>
          </a:prstGeom>
          <a:noFill/>
        </p:spPr>
        <p:txBody>
          <a:bodyPr wrap="square" rtlCol="0">
            <a:spAutoFit/>
          </a:bodyPr>
          <a:lstStyle/>
          <a:p>
            <a:r>
              <a:rPr lang="en-US" dirty="0"/>
              <a:t>Training Loop</a:t>
            </a:r>
          </a:p>
        </p:txBody>
      </p:sp>
      <p:sp>
        <p:nvSpPr>
          <p:cNvPr id="45" name="Arrow: Down 44">
            <a:extLst>
              <a:ext uri="{FF2B5EF4-FFF2-40B4-BE49-F238E27FC236}">
                <a16:creationId xmlns:a16="http://schemas.microsoft.com/office/drawing/2014/main" id="{160116BA-E58F-8ED9-77B9-BAFBAC762493}"/>
              </a:ext>
            </a:extLst>
          </p:cNvPr>
          <p:cNvSpPr/>
          <p:nvPr/>
        </p:nvSpPr>
        <p:spPr>
          <a:xfrm>
            <a:off x="6858003" y="4917692"/>
            <a:ext cx="245327" cy="602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622576D-1AFA-BE9D-004E-DF588F935F99}"/>
              </a:ext>
            </a:extLst>
          </p:cNvPr>
          <p:cNvSpPr/>
          <p:nvPr/>
        </p:nvSpPr>
        <p:spPr>
          <a:xfrm>
            <a:off x="5642518" y="5531670"/>
            <a:ext cx="2672576"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that predicts output for given input</a:t>
            </a:r>
          </a:p>
        </p:txBody>
      </p:sp>
      <p:grpSp>
        <p:nvGrpSpPr>
          <p:cNvPr id="54" name="Group 53">
            <a:extLst>
              <a:ext uri="{FF2B5EF4-FFF2-40B4-BE49-F238E27FC236}">
                <a16:creationId xmlns:a16="http://schemas.microsoft.com/office/drawing/2014/main" id="{49C29B42-5495-23C5-D171-AEAADF146C61}"/>
              </a:ext>
            </a:extLst>
          </p:cNvPr>
          <p:cNvGrpSpPr/>
          <p:nvPr/>
        </p:nvGrpSpPr>
        <p:grpSpPr>
          <a:xfrm>
            <a:off x="661645" y="1312426"/>
            <a:ext cx="11188384" cy="3469182"/>
            <a:chOff x="661645" y="1040772"/>
            <a:chExt cx="11188384" cy="3469182"/>
          </a:xfrm>
        </p:grpSpPr>
        <p:grpSp>
          <p:nvGrpSpPr>
            <p:cNvPr id="43" name="Group 42">
              <a:extLst>
                <a:ext uri="{FF2B5EF4-FFF2-40B4-BE49-F238E27FC236}">
                  <a16:creationId xmlns:a16="http://schemas.microsoft.com/office/drawing/2014/main" id="{ED63C984-15C2-C555-33E3-0E271D3AB9D1}"/>
                </a:ext>
              </a:extLst>
            </p:cNvPr>
            <p:cNvGrpSpPr/>
            <p:nvPr/>
          </p:nvGrpSpPr>
          <p:grpSpPr>
            <a:xfrm>
              <a:off x="661645" y="1952125"/>
              <a:ext cx="11188384" cy="2557829"/>
              <a:chOff x="661645" y="1952125"/>
              <a:chExt cx="11188384" cy="2557829"/>
            </a:xfrm>
          </p:grpSpPr>
          <p:grpSp>
            <p:nvGrpSpPr>
              <p:cNvPr id="23" name="Group 22">
                <a:extLst>
                  <a:ext uri="{FF2B5EF4-FFF2-40B4-BE49-F238E27FC236}">
                    <a16:creationId xmlns:a16="http://schemas.microsoft.com/office/drawing/2014/main" id="{15981243-CA0A-B730-F1EC-AF92C77A025C}"/>
                  </a:ext>
                </a:extLst>
              </p:cNvPr>
              <p:cNvGrpSpPr/>
              <p:nvPr/>
            </p:nvGrpSpPr>
            <p:grpSpPr>
              <a:xfrm>
                <a:off x="661645" y="1952125"/>
                <a:ext cx="9161654" cy="2224050"/>
                <a:chOff x="1196902" y="2085939"/>
                <a:chExt cx="9161654" cy="2224050"/>
              </a:xfrm>
            </p:grpSpPr>
            <p:sp>
              <p:nvSpPr>
                <p:cNvPr id="5" name="Oval 4">
                  <a:extLst>
                    <a:ext uri="{FF2B5EF4-FFF2-40B4-BE49-F238E27FC236}">
                      <a16:creationId xmlns:a16="http://schemas.microsoft.com/office/drawing/2014/main" id="{07FE6176-D50F-3EBA-4571-AE1DC958F768}"/>
                    </a:ext>
                  </a:extLst>
                </p:cNvPr>
                <p:cNvSpPr/>
                <p:nvPr/>
              </p:nvSpPr>
              <p:spPr>
                <a:xfrm>
                  <a:off x="1233606" y="3328682"/>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Values</a:t>
                  </a:r>
                </a:p>
              </p:txBody>
            </p:sp>
            <p:sp>
              <p:nvSpPr>
                <p:cNvPr id="6" name="Rectangle 5">
                  <a:extLst>
                    <a:ext uri="{FF2B5EF4-FFF2-40B4-BE49-F238E27FC236}">
                      <a16:creationId xmlns:a16="http://schemas.microsoft.com/office/drawing/2014/main" id="{50FDBF98-AF2C-1ED9-6885-69D351A30A91}"/>
                    </a:ext>
                  </a:extLst>
                </p:cNvPr>
                <p:cNvSpPr/>
                <p:nvPr/>
              </p:nvSpPr>
              <p:spPr>
                <a:xfrm>
                  <a:off x="3970766" y="2309696"/>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the data through the nodes to compute the output values</a:t>
                  </a:r>
                </a:p>
              </p:txBody>
            </p:sp>
            <p:cxnSp>
              <p:nvCxnSpPr>
                <p:cNvPr id="8" name="Straight Arrow Connector 7">
                  <a:extLst>
                    <a:ext uri="{FF2B5EF4-FFF2-40B4-BE49-F238E27FC236}">
                      <a16:creationId xmlns:a16="http://schemas.microsoft.com/office/drawing/2014/main" id="{896FE06D-D731-437C-2EC2-87F2DED70B91}"/>
                    </a:ext>
                  </a:extLst>
                </p:cNvPr>
                <p:cNvCxnSpPr>
                  <a:cxnSpLocks/>
                  <a:stCxn id="10" idx="6"/>
                  <a:endCxn id="6" idx="1"/>
                </p:cNvCxnSpPr>
                <p:nvPr/>
              </p:nvCxnSpPr>
              <p:spPr>
                <a:xfrm>
                  <a:off x="3415995" y="2576593"/>
                  <a:ext cx="554771" cy="39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B21A8DE-89D6-0979-79E2-A9D4E96150C6}"/>
                    </a:ext>
                  </a:extLst>
                </p:cNvPr>
                <p:cNvSpPr/>
                <p:nvPr/>
              </p:nvSpPr>
              <p:spPr>
                <a:xfrm>
                  <a:off x="1196902" y="2085939"/>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Values</a:t>
                  </a:r>
                </a:p>
              </p:txBody>
            </p:sp>
            <p:cxnSp>
              <p:nvCxnSpPr>
                <p:cNvPr id="11" name="Straight Arrow Connector 10">
                  <a:extLst>
                    <a:ext uri="{FF2B5EF4-FFF2-40B4-BE49-F238E27FC236}">
                      <a16:creationId xmlns:a16="http://schemas.microsoft.com/office/drawing/2014/main" id="{CC9CE0E5-6E3C-BA67-DECD-23C7017A8586}"/>
                    </a:ext>
                  </a:extLst>
                </p:cNvPr>
                <p:cNvCxnSpPr>
                  <a:cxnSpLocks/>
                  <a:stCxn id="5" idx="6"/>
                  <a:endCxn id="6" idx="1"/>
                </p:cNvCxnSpPr>
                <p:nvPr/>
              </p:nvCxnSpPr>
              <p:spPr>
                <a:xfrm flipV="1">
                  <a:off x="3452699" y="2972478"/>
                  <a:ext cx="518067" cy="846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D23C32A-B7B8-5601-8770-9B8FDC3E0C77}"/>
                    </a:ext>
                  </a:extLst>
                </p:cNvPr>
                <p:cNvSpPr/>
                <p:nvPr/>
              </p:nvSpPr>
              <p:spPr>
                <a:xfrm>
                  <a:off x="5995640" y="2434875"/>
                  <a:ext cx="2219093"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Predicted output</a:t>
                  </a:r>
                </a:p>
              </p:txBody>
            </p:sp>
            <p:cxnSp>
              <p:nvCxnSpPr>
                <p:cNvPr id="17" name="Straight Arrow Connector 16">
                  <a:extLst>
                    <a:ext uri="{FF2B5EF4-FFF2-40B4-BE49-F238E27FC236}">
                      <a16:creationId xmlns:a16="http://schemas.microsoft.com/office/drawing/2014/main" id="{6D602727-E2A4-5848-B3A5-4E47F9D279AC}"/>
                    </a:ext>
                  </a:extLst>
                </p:cNvPr>
                <p:cNvCxnSpPr>
                  <a:cxnSpLocks/>
                  <a:stCxn id="6" idx="3"/>
                  <a:endCxn id="15" idx="2"/>
                </p:cNvCxnSpPr>
                <p:nvPr/>
              </p:nvCxnSpPr>
              <p:spPr>
                <a:xfrm flipV="1">
                  <a:off x="5665751" y="2964538"/>
                  <a:ext cx="329889"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47899E9-8A81-7DD5-5F0E-B3580D5FF716}"/>
                    </a:ext>
                  </a:extLst>
                </p:cNvPr>
                <p:cNvSpPr/>
                <p:nvPr/>
              </p:nvSpPr>
              <p:spPr>
                <a:xfrm>
                  <a:off x="8663571" y="2309696"/>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 the loss function &amp; metrics</a:t>
                  </a:r>
                </a:p>
              </p:txBody>
            </p:sp>
            <p:cxnSp>
              <p:nvCxnSpPr>
                <p:cNvPr id="21" name="Straight Arrow Connector 20">
                  <a:extLst>
                    <a:ext uri="{FF2B5EF4-FFF2-40B4-BE49-F238E27FC236}">
                      <a16:creationId xmlns:a16="http://schemas.microsoft.com/office/drawing/2014/main" id="{2E85ADA2-AF33-DD50-1C54-2F6059B5B4DE}"/>
                    </a:ext>
                  </a:extLst>
                </p:cNvPr>
                <p:cNvCxnSpPr>
                  <a:cxnSpLocks/>
                  <a:stCxn id="15" idx="6"/>
                  <a:endCxn id="20" idx="1"/>
                </p:cNvCxnSpPr>
                <p:nvPr/>
              </p:nvCxnSpPr>
              <p:spPr>
                <a:xfrm>
                  <a:off x="8214733" y="2964538"/>
                  <a:ext cx="448838"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F1BA9DC6-EC38-EE94-7616-31751F642D9E}"/>
                  </a:ext>
                </a:extLst>
              </p:cNvPr>
              <p:cNvSpPr/>
              <p:nvPr/>
            </p:nvSpPr>
            <p:spPr>
              <a:xfrm>
                <a:off x="10155044" y="2184710"/>
                <a:ext cx="1694985" cy="13255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Tweak the weights</a:t>
                </a:r>
              </a:p>
            </p:txBody>
          </p:sp>
          <p:cxnSp>
            <p:nvCxnSpPr>
              <p:cNvPr id="35" name="Straight Arrow Connector 34">
                <a:extLst>
                  <a:ext uri="{FF2B5EF4-FFF2-40B4-BE49-F238E27FC236}">
                    <a16:creationId xmlns:a16="http://schemas.microsoft.com/office/drawing/2014/main" id="{7EA13445-2ABE-0E42-8A55-73114DA31140}"/>
                  </a:ext>
                </a:extLst>
              </p:cNvPr>
              <p:cNvCxnSpPr>
                <a:cxnSpLocks/>
                <a:stCxn id="20" idx="3"/>
                <a:endCxn id="34" idx="1"/>
              </p:cNvCxnSpPr>
              <p:nvPr/>
            </p:nvCxnSpPr>
            <p:spPr>
              <a:xfrm>
                <a:off x="9823299" y="2838664"/>
                <a:ext cx="331745" cy="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Arrow: Curved Down 40">
                <a:extLst>
                  <a:ext uri="{FF2B5EF4-FFF2-40B4-BE49-F238E27FC236}">
                    <a16:creationId xmlns:a16="http://schemas.microsoft.com/office/drawing/2014/main" id="{F4D683EF-BC9C-A9E9-5704-68E235AB0987}"/>
                  </a:ext>
                </a:extLst>
              </p:cNvPr>
              <p:cNvSpPr/>
              <p:nvPr/>
            </p:nvSpPr>
            <p:spPr>
              <a:xfrm rot="10800000">
                <a:off x="4204010" y="3842396"/>
                <a:ext cx="6534615" cy="667558"/>
              </a:xfrm>
              <a:prstGeom prst="curvedDownArrow">
                <a:avLst>
                  <a:gd name="adj1" fmla="val 54464"/>
                  <a:gd name="adj2" fmla="val 132664"/>
                  <a:gd name="adj3" fmla="val 283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8" name="Oval 47">
              <a:extLst>
                <a:ext uri="{FF2B5EF4-FFF2-40B4-BE49-F238E27FC236}">
                  <a16:creationId xmlns:a16="http://schemas.microsoft.com/office/drawing/2014/main" id="{11571A7F-8858-7650-2F99-CC1EE1206619}"/>
                </a:ext>
              </a:extLst>
            </p:cNvPr>
            <p:cNvSpPr/>
            <p:nvPr/>
          </p:nvSpPr>
          <p:spPr>
            <a:xfrm>
              <a:off x="3158123" y="1040772"/>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guesses for the weights</a:t>
              </a:r>
            </a:p>
          </p:txBody>
        </p:sp>
        <p:cxnSp>
          <p:nvCxnSpPr>
            <p:cNvPr id="49" name="Straight Arrow Connector 48">
              <a:extLst>
                <a:ext uri="{FF2B5EF4-FFF2-40B4-BE49-F238E27FC236}">
                  <a16:creationId xmlns:a16="http://schemas.microsoft.com/office/drawing/2014/main" id="{07C100D8-4F70-58CD-DAE2-AE83014DE227}"/>
                </a:ext>
              </a:extLst>
            </p:cNvPr>
            <p:cNvCxnSpPr>
              <a:cxnSpLocks/>
              <a:stCxn id="48" idx="4"/>
              <a:endCxn id="6" idx="0"/>
            </p:cNvCxnSpPr>
            <p:nvPr/>
          </p:nvCxnSpPr>
          <p:spPr>
            <a:xfrm>
              <a:off x="4267670" y="2022079"/>
              <a:ext cx="15332" cy="153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925B38D-C68F-F214-81A5-EDB8F93ACA24}"/>
              </a:ext>
            </a:extLst>
          </p:cNvPr>
          <p:cNvSpPr txBox="1"/>
          <p:nvPr/>
        </p:nvSpPr>
        <p:spPr>
          <a:xfrm>
            <a:off x="9742449" y="1300723"/>
            <a:ext cx="2256263" cy="923330"/>
          </a:xfrm>
          <a:prstGeom prst="rect">
            <a:avLst/>
          </a:prstGeom>
          <a:noFill/>
        </p:spPr>
        <p:txBody>
          <a:bodyPr wrap="square" rtlCol="0">
            <a:spAutoFit/>
          </a:bodyPr>
          <a:lstStyle/>
          <a:p>
            <a:r>
              <a:rPr lang="en-US" b="1" dirty="0">
                <a:solidFill>
                  <a:srgbClr val="C00000"/>
                </a:solidFill>
              </a:rPr>
              <a:t>We tell the algorithm the method for tweaking the weights</a:t>
            </a:r>
          </a:p>
        </p:txBody>
      </p:sp>
    </p:spTree>
    <p:extLst>
      <p:ext uri="{BB962C8B-B14F-4D97-AF65-F5344CB8AC3E}">
        <p14:creationId xmlns:p14="http://schemas.microsoft.com/office/powerpoint/2010/main" val="2743445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7AD3-457B-8539-16DE-70A484B33145}"/>
              </a:ext>
            </a:extLst>
          </p:cNvPr>
          <p:cNvSpPr>
            <a:spLocks noGrp="1"/>
          </p:cNvSpPr>
          <p:nvPr>
            <p:ph type="title"/>
          </p:nvPr>
        </p:nvSpPr>
        <p:spPr/>
        <p:txBody>
          <a:bodyPr/>
          <a:lstStyle/>
          <a:p>
            <a:r>
              <a:rPr lang="en-US" dirty="0"/>
              <a:t>Overview of Learning Process</a:t>
            </a:r>
          </a:p>
        </p:txBody>
      </p:sp>
      <p:sp>
        <p:nvSpPr>
          <p:cNvPr id="42" name="Rectangle 41">
            <a:extLst>
              <a:ext uri="{FF2B5EF4-FFF2-40B4-BE49-F238E27FC236}">
                <a16:creationId xmlns:a16="http://schemas.microsoft.com/office/drawing/2014/main" id="{2D20AB8B-01D1-30BB-1220-E5AB5BE72E89}"/>
              </a:ext>
            </a:extLst>
          </p:cNvPr>
          <p:cNvSpPr/>
          <p:nvPr/>
        </p:nvSpPr>
        <p:spPr>
          <a:xfrm>
            <a:off x="3077737" y="1170878"/>
            <a:ext cx="8920975" cy="380610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974CD7F-11C9-3E0B-244B-6887E1E2CFDA}"/>
              </a:ext>
            </a:extLst>
          </p:cNvPr>
          <p:cNvSpPr txBox="1"/>
          <p:nvPr/>
        </p:nvSpPr>
        <p:spPr>
          <a:xfrm>
            <a:off x="3329576" y="4650183"/>
            <a:ext cx="2520176" cy="369332"/>
          </a:xfrm>
          <a:prstGeom prst="rect">
            <a:avLst/>
          </a:prstGeom>
          <a:noFill/>
        </p:spPr>
        <p:txBody>
          <a:bodyPr wrap="square" rtlCol="0">
            <a:spAutoFit/>
          </a:bodyPr>
          <a:lstStyle/>
          <a:p>
            <a:r>
              <a:rPr lang="en-US" dirty="0"/>
              <a:t>Training Loop</a:t>
            </a:r>
          </a:p>
        </p:txBody>
      </p:sp>
      <p:sp>
        <p:nvSpPr>
          <p:cNvPr id="45" name="Arrow: Down 44">
            <a:extLst>
              <a:ext uri="{FF2B5EF4-FFF2-40B4-BE49-F238E27FC236}">
                <a16:creationId xmlns:a16="http://schemas.microsoft.com/office/drawing/2014/main" id="{160116BA-E58F-8ED9-77B9-BAFBAC762493}"/>
              </a:ext>
            </a:extLst>
          </p:cNvPr>
          <p:cNvSpPr/>
          <p:nvPr/>
        </p:nvSpPr>
        <p:spPr>
          <a:xfrm>
            <a:off x="6858003" y="4917692"/>
            <a:ext cx="245327" cy="602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622576D-1AFA-BE9D-004E-DF588F935F99}"/>
              </a:ext>
            </a:extLst>
          </p:cNvPr>
          <p:cNvSpPr/>
          <p:nvPr/>
        </p:nvSpPr>
        <p:spPr>
          <a:xfrm>
            <a:off x="5642518" y="5531670"/>
            <a:ext cx="2672576"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that predicts output for given input</a:t>
            </a:r>
          </a:p>
        </p:txBody>
      </p:sp>
      <p:grpSp>
        <p:nvGrpSpPr>
          <p:cNvPr id="54" name="Group 53">
            <a:extLst>
              <a:ext uri="{FF2B5EF4-FFF2-40B4-BE49-F238E27FC236}">
                <a16:creationId xmlns:a16="http://schemas.microsoft.com/office/drawing/2014/main" id="{49C29B42-5495-23C5-D171-AEAADF146C61}"/>
              </a:ext>
            </a:extLst>
          </p:cNvPr>
          <p:cNvGrpSpPr/>
          <p:nvPr/>
        </p:nvGrpSpPr>
        <p:grpSpPr>
          <a:xfrm>
            <a:off x="661645" y="1321053"/>
            <a:ext cx="11188384" cy="3469182"/>
            <a:chOff x="661645" y="1040772"/>
            <a:chExt cx="11188384" cy="3469182"/>
          </a:xfrm>
        </p:grpSpPr>
        <p:grpSp>
          <p:nvGrpSpPr>
            <p:cNvPr id="43" name="Group 42">
              <a:extLst>
                <a:ext uri="{FF2B5EF4-FFF2-40B4-BE49-F238E27FC236}">
                  <a16:creationId xmlns:a16="http://schemas.microsoft.com/office/drawing/2014/main" id="{ED63C984-15C2-C555-33E3-0E271D3AB9D1}"/>
                </a:ext>
              </a:extLst>
            </p:cNvPr>
            <p:cNvGrpSpPr/>
            <p:nvPr/>
          </p:nvGrpSpPr>
          <p:grpSpPr>
            <a:xfrm>
              <a:off x="661645" y="1952125"/>
              <a:ext cx="11188384" cy="2557829"/>
              <a:chOff x="661645" y="1952125"/>
              <a:chExt cx="11188384" cy="2557829"/>
            </a:xfrm>
          </p:grpSpPr>
          <p:grpSp>
            <p:nvGrpSpPr>
              <p:cNvPr id="23" name="Group 22">
                <a:extLst>
                  <a:ext uri="{FF2B5EF4-FFF2-40B4-BE49-F238E27FC236}">
                    <a16:creationId xmlns:a16="http://schemas.microsoft.com/office/drawing/2014/main" id="{15981243-CA0A-B730-F1EC-AF92C77A025C}"/>
                  </a:ext>
                </a:extLst>
              </p:cNvPr>
              <p:cNvGrpSpPr/>
              <p:nvPr/>
            </p:nvGrpSpPr>
            <p:grpSpPr>
              <a:xfrm>
                <a:off x="661645" y="1952125"/>
                <a:ext cx="9161654" cy="2224050"/>
                <a:chOff x="1196902" y="2085939"/>
                <a:chExt cx="9161654" cy="2224050"/>
              </a:xfrm>
            </p:grpSpPr>
            <p:sp>
              <p:nvSpPr>
                <p:cNvPr id="5" name="Oval 4">
                  <a:extLst>
                    <a:ext uri="{FF2B5EF4-FFF2-40B4-BE49-F238E27FC236}">
                      <a16:creationId xmlns:a16="http://schemas.microsoft.com/office/drawing/2014/main" id="{07FE6176-D50F-3EBA-4571-AE1DC958F768}"/>
                    </a:ext>
                  </a:extLst>
                </p:cNvPr>
                <p:cNvSpPr/>
                <p:nvPr/>
              </p:nvSpPr>
              <p:spPr>
                <a:xfrm>
                  <a:off x="1233606" y="3328682"/>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Values</a:t>
                  </a:r>
                </a:p>
              </p:txBody>
            </p:sp>
            <p:sp>
              <p:nvSpPr>
                <p:cNvPr id="6" name="Rectangle 5">
                  <a:extLst>
                    <a:ext uri="{FF2B5EF4-FFF2-40B4-BE49-F238E27FC236}">
                      <a16:creationId xmlns:a16="http://schemas.microsoft.com/office/drawing/2014/main" id="{50FDBF98-AF2C-1ED9-6885-69D351A30A91}"/>
                    </a:ext>
                  </a:extLst>
                </p:cNvPr>
                <p:cNvSpPr/>
                <p:nvPr/>
              </p:nvSpPr>
              <p:spPr>
                <a:xfrm>
                  <a:off x="3970766" y="2309696"/>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the data through the nodes to compute the output values</a:t>
                  </a:r>
                </a:p>
              </p:txBody>
            </p:sp>
            <p:cxnSp>
              <p:nvCxnSpPr>
                <p:cNvPr id="8" name="Straight Arrow Connector 7">
                  <a:extLst>
                    <a:ext uri="{FF2B5EF4-FFF2-40B4-BE49-F238E27FC236}">
                      <a16:creationId xmlns:a16="http://schemas.microsoft.com/office/drawing/2014/main" id="{896FE06D-D731-437C-2EC2-87F2DED70B91}"/>
                    </a:ext>
                  </a:extLst>
                </p:cNvPr>
                <p:cNvCxnSpPr>
                  <a:cxnSpLocks/>
                  <a:stCxn id="10" idx="6"/>
                  <a:endCxn id="6" idx="1"/>
                </p:cNvCxnSpPr>
                <p:nvPr/>
              </p:nvCxnSpPr>
              <p:spPr>
                <a:xfrm>
                  <a:off x="3415995" y="2576593"/>
                  <a:ext cx="554771" cy="39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B21A8DE-89D6-0979-79E2-A9D4E96150C6}"/>
                    </a:ext>
                  </a:extLst>
                </p:cNvPr>
                <p:cNvSpPr/>
                <p:nvPr/>
              </p:nvSpPr>
              <p:spPr>
                <a:xfrm>
                  <a:off x="1196902" y="2085939"/>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Values</a:t>
                  </a:r>
                </a:p>
              </p:txBody>
            </p:sp>
            <p:cxnSp>
              <p:nvCxnSpPr>
                <p:cNvPr id="11" name="Straight Arrow Connector 10">
                  <a:extLst>
                    <a:ext uri="{FF2B5EF4-FFF2-40B4-BE49-F238E27FC236}">
                      <a16:creationId xmlns:a16="http://schemas.microsoft.com/office/drawing/2014/main" id="{CC9CE0E5-6E3C-BA67-DECD-23C7017A8586}"/>
                    </a:ext>
                  </a:extLst>
                </p:cNvPr>
                <p:cNvCxnSpPr>
                  <a:cxnSpLocks/>
                  <a:stCxn id="5" idx="6"/>
                  <a:endCxn id="6" idx="1"/>
                </p:cNvCxnSpPr>
                <p:nvPr/>
              </p:nvCxnSpPr>
              <p:spPr>
                <a:xfrm flipV="1">
                  <a:off x="3452699" y="2972478"/>
                  <a:ext cx="518067" cy="846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D23C32A-B7B8-5601-8770-9B8FDC3E0C77}"/>
                    </a:ext>
                  </a:extLst>
                </p:cNvPr>
                <p:cNvSpPr/>
                <p:nvPr/>
              </p:nvSpPr>
              <p:spPr>
                <a:xfrm>
                  <a:off x="5995640" y="2434875"/>
                  <a:ext cx="2219093" cy="1059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Predicted output</a:t>
                  </a:r>
                </a:p>
              </p:txBody>
            </p:sp>
            <p:cxnSp>
              <p:nvCxnSpPr>
                <p:cNvPr id="17" name="Straight Arrow Connector 16">
                  <a:extLst>
                    <a:ext uri="{FF2B5EF4-FFF2-40B4-BE49-F238E27FC236}">
                      <a16:creationId xmlns:a16="http://schemas.microsoft.com/office/drawing/2014/main" id="{6D602727-E2A4-5848-B3A5-4E47F9D279AC}"/>
                    </a:ext>
                  </a:extLst>
                </p:cNvPr>
                <p:cNvCxnSpPr>
                  <a:cxnSpLocks/>
                  <a:stCxn id="6" idx="3"/>
                  <a:endCxn id="15" idx="2"/>
                </p:cNvCxnSpPr>
                <p:nvPr/>
              </p:nvCxnSpPr>
              <p:spPr>
                <a:xfrm flipV="1">
                  <a:off x="5665751" y="2964538"/>
                  <a:ext cx="329889"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47899E9-8A81-7DD5-5F0E-B3580D5FF716}"/>
                    </a:ext>
                  </a:extLst>
                </p:cNvPr>
                <p:cNvSpPr/>
                <p:nvPr/>
              </p:nvSpPr>
              <p:spPr>
                <a:xfrm>
                  <a:off x="8663571" y="2309696"/>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 the loss function &amp; metrics</a:t>
                  </a:r>
                </a:p>
              </p:txBody>
            </p:sp>
            <p:cxnSp>
              <p:nvCxnSpPr>
                <p:cNvPr id="21" name="Straight Arrow Connector 20">
                  <a:extLst>
                    <a:ext uri="{FF2B5EF4-FFF2-40B4-BE49-F238E27FC236}">
                      <a16:creationId xmlns:a16="http://schemas.microsoft.com/office/drawing/2014/main" id="{2E85ADA2-AF33-DD50-1C54-2F6059B5B4DE}"/>
                    </a:ext>
                  </a:extLst>
                </p:cNvPr>
                <p:cNvCxnSpPr>
                  <a:cxnSpLocks/>
                  <a:stCxn id="15" idx="6"/>
                  <a:endCxn id="20" idx="1"/>
                </p:cNvCxnSpPr>
                <p:nvPr/>
              </p:nvCxnSpPr>
              <p:spPr>
                <a:xfrm>
                  <a:off x="8214733" y="2964538"/>
                  <a:ext cx="448838" cy="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F1BA9DC6-EC38-EE94-7616-31751F642D9E}"/>
                  </a:ext>
                </a:extLst>
              </p:cNvPr>
              <p:cNvSpPr/>
              <p:nvPr/>
            </p:nvSpPr>
            <p:spPr>
              <a:xfrm>
                <a:off x="10155044" y="2184710"/>
                <a:ext cx="169498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Tweak the weights</a:t>
                </a:r>
              </a:p>
            </p:txBody>
          </p:sp>
          <p:cxnSp>
            <p:nvCxnSpPr>
              <p:cNvPr id="35" name="Straight Arrow Connector 34">
                <a:extLst>
                  <a:ext uri="{FF2B5EF4-FFF2-40B4-BE49-F238E27FC236}">
                    <a16:creationId xmlns:a16="http://schemas.microsoft.com/office/drawing/2014/main" id="{7EA13445-2ABE-0E42-8A55-73114DA31140}"/>
                  </a:ext>
                </a:extLst>
              </p:cNvPr>
              <p:cNvCxnSpPr>
                <a:cxnSpLocks/>
                <a:stCxn id="20" idx="3"/>
                <a:endCxn id="34" idx="1"/>
              </p:cNvCxnSpPr>
              <p:nvPr/>
            </p:nvCxnSpPr>
            <p:spPr>
              <a:xfrm>
                <a:off x="9823299" y="2838664"/>
                <a:ext cx="331745" cy="8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Arrow: Curved Down 40">
                <a:extLst>
                  <a:ext uri="{FF2B5EF4-FFF2-40B4-BE49-F238E27FC236}">
                    <a16:creationId xmlns:a16="http://schemas.microsoft.com/office/drawing/2014/main" id="{F4D683EF-BC9C-A9E9-5704-68E235AB0987}"/>
                  </a:ext>
                </a:extLst>
              </p:cNvPr>
              <p:cNvSpPr/>
              <p:nvPr/>
            </p:nvSpPr>
            <p:spPr>
              <a:xfrm rot="10800000">
                <a:off x="4204010" y="3842396"/>
                <a:ext cx="6534615" cy="667558"/>
              </a:xfrm>
              <a:prstGeom prst="curvedDownArrow">
                <a:avLst>
                  <a:gd name="adj1" fmla="val 54464"/>
                  <a:gd name="adj2" fmla="val 132664"/>
                  <a:gd name="adj3" fmla="val 2834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8" name="Oval 47">
              <a:extLst>
                <a:ext uri="{FF2B5EF4-FFF2-40B4-BE49-F238E27FC236}">
                  <a16:creationId xmlns:a16="http://schemas.microsoft.com/office/drawing/2014/main" id="{11571A7F-8858-7650-2F99-CC1EE1206619}"/>
                </a:ext>
              </a:extLst>
            </p:cNvPr>
            <p:cNvSpPr/>
            <p:nvPr/>
          </p:nvSpPr>
          <p:spPr>
            <a:xfrm>
              <a:off x="3158123" y="1040772"/>
              <a:ext cx="2219093" cy="981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guesses for the weights</a:t>
              </a:r>
            </a:p>
          </p:txBody>
        </p:sp>
        <p:cxnSp>
          <p:nvCxnSpPr>
            <p:cNvPr id="49" name="Straight Arrow Connector 48">
              <a:extLst>
                <a:ext uri="{FF2B5EF4-FFF2-40B4-BE49-F238E27FC236}">
                  <a16:creationId xmlns:a16="http://schemas.microsoft.com/office/drawing/2014/main" id="{07C100D8-4F70-58CD-DAE2-AE83014DE227}"/>
                </a:ext>
              </a:extLst>
            </p:cNvPr>
            <p:cNvCxnSpPr>
              <a:cxnSpLocks/>
              <a:stCxn id="48" idx="4"/>
              <a:endCxn id="6" idx="0"/>
            </p:cNvCxnSpPr>
            <p:nvPr/>
          </p:nvCxnSpPr>
          <p:spPr>
            <a:xfrm>
              <a:off x="4267670" y="2022079"/>
              <a:ext cx="15332" cy="153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D3DCB7B-E286-54DB-AFCE-9BB4CA473E5E}"/>
              </a:ext>
            </a:extLst>
          </p:cNvPr>
          <p:cNvSpPr txBox="1"/>
          <p:nvPr/>
        </p:nvSpPr>
        <p:spPr>
          <a:xfrm>
            <a:off x="9482184" y="5012769"/>
            <a:ext cx="1896632" cy="1200329"/>
          </a:xfrm>
          <a:prstGeom prst="rect">
            <a:avLst/>
          </a:prstGeom>
          <a:noFill/>
        </p:spPr>
        <p:txBody>
          <a:bodyPr wrap="square" rtlCol="0">
            <a:spAutoFit/>
          </a:bodyPr>
          <a:lstStyle/>
          <a:p>
            <a:r>
              <a:rPr lang="en-US" b="1" dirty="0">
                <a:solidFill>
                  <a:srgbClr val="C00000"/>
                </a:solidFill>
              </a:rPr>
              <a:t>We tell the algorithm how many times it should loop.</a:t>
            </a:r>
          </a:p>
        </p:txBody>
      </p:sp>
    </p:spTree>
    <p:extLst>
      <p:ext uri="{BB962C8B-B14F-4D97-AF65-F5344CB8AC3E}">
        <p14:creationId xmlns:p14="http://schemas.microsoft.com/office/powerpoint/2010/main" val="3763445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09D6-6539-ED7C-FF1F-6C5587587219}"/>
              </a:ext>
            </a:extLst>
          </p:cNvPr>
          <p:cNvSpPr>
            <a:spLocks noGrp="1"/>
          </p:cNvSpPr>
          <p:nvPr>
            <p:ph type="title"/>
          </p:nvPr>
        </p:nvSpPr>
        <p:spPr/>
        <p:txBody>
          <a:bodyPr/>
          <a:lstStyle/>
          <a:p>
            <a:r>
              <a:rPr lang="en-US" dirty="0"/>
              <a:t>DNN Example</a:t>
            </a:r>
          </a:p>
        </p:txBody>
      </p:sp>
      <p:pic>
        <p:nvPicPr>
          <p:cNvPr id="1026" name="Picture 2">
            <a:extLst>
              <a:ext uri="{FF2B5EF4-FFF2-40B4-BE49-F238E27FC236}">
                <a16:creationId xmlns:a16="http://schemas.microsoft.com/office/drawing/2014/main" id="{EAEF0C6B-8E2B-3590-8598-DCBA2A8C5C39}"/>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169607" y="1435522"/>
            <a:ext cx="7852786" cy="4417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AC4A86-89AF-FBC6-C2E7-DD3F538F0A59}"/>
              </a:ext>
            </a:extLst>
          </p:cNvPr>
          <p:cNvSpPr txBox="1"/>
          <p:nvPr/>
        </p:nvSpPr>
        <p:spPr>
          <a:xfrm>
            <a:off x="2395384" y="5855234"/>
            <a:ext cx="7401232" cy="369332"/>
          </a:xfrm>
          <a:prstGeom prst="rect">
            <a:avLst/>
          </a:prstGeom>
          <a:noFill/>
        </p:spPr>
        <p:txBody>
          <a:bodyPr wrap="square">
            <a:spAutoFit/>
          </a:bodyPr>
          <a:lstStyle/>
          <a:p>
            <a:pPr rtl="0">
              <a:spcBef>
                <a:spcPts val="0"/>
              </a:spcBef>
              <a:spcAft>
                <a:spcPts val="0"/>
              </a:spcAft>
            </a:pPr>
            <a:r>
              <a:rPr lang="en-US" sz="1800" b="0" i="0" u="none" strike="noStrike" dirty="0">
                <a:solidFill>
                  <a:srgbClr val="595959"/>
                </a:solidFill>
                <a:effectLst/>
                <a:latin typeface="Arial" panose="020B0604020202020204" pitchFamily="34" charset="0"/>
              </a:rPr>
              <a:t>Animation adapted from:</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0097A7"/>
                </a:solidFill>
                <a:effectLst/>
                <a:latin typeface="Arial" panose="020B0604020202020204" pitchFamily="34" charset="0"/>
                <a:hlinkClick r:id="rId3"/>
              </a:rPr>
              <a:t>youtube.com/watch?v=aircAruvnKk&amp;feature</a:t>
            </a:r>
            <a:endParaRPr lang="en-US" dirty="0">
              <a:effectLst/>
            </a:endParaRPr>
          </a:p>
        </p:txBody>
      </p:sp>
    </p:spTree>
    <p:extLst>
      <p:ext uri="{BB962C8B-B14F-4D97-AF65-F5344CB8AC3E}">
        <p14:creationId xmlns:p14="http://schemas.microsoft.com/office/powerpoint/2010/main" val="428074749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09D6-6539-ED7C-FF1F-6C5587587219}"/>
              </a:ext>
            </a:extLst>
          </p:cNvPr>
          <p:cNvSpPr>
            <a:spLocks noGrp="1"/>
          </p:cNvSpPr>
          <p:nvPr>
            <p:ph type="title"/>
          </p:nvPr>
        </p:nvSpPr>
        <p:spPr/>
        <p:txBody>
          <a:bodyPr/>
          <a:lstStyle/>
          <a:p>
            <a:r>
              <a:rPr lang="en-US" dirty="0"/>
              <a:t>Common Types DNNs</a:t>
            </a:r>
          </a:p>
        </p:txBody>
      </p:sp>
      <p:sp>
        <p:nvSpPr>
          <p:cNvPr id="3" name="Content Placeholder 2">
            <a:extLst>
              <a:ext uri="{FF2B5EF4-FFF2-40B4-BE49-F238E27FC236}">
                <a16:creationId xmlns:a16="http://schemas.microsoft.com/office/drawing/2014/main" id="{041B1F63-2C4A-FC85-1F4F-AA12D7CA10E0}"/>
              </a:ext>
            </a:extLst>
          </p:cNvPr>
          <p:cNvSpPr>
            <a:spLocks noGrp="1"/>
          </p:cNvSpPr>
          <p:nvPr>
            <p:ph sz="quarter" idx="10"/>
          </p:nvPr>
        </p:nvSpPr>
        <p:spPr/>
        <p:txBody>
          <a:bodyPr/>
          <a:lstStyle/>
          <a:p>
            <a:r>
              <a:rPr lang="en-US" dirty="0"/>
              <a:t>Feed-Forward NN</a:t>
            </a:r>
          </a:p>
          <a:p>
            <a:pPr lvl="1"/>
            <a:r>
              <a:rPr lang="en-US" dirty="0"/>
              <a:t>Consist of an input layer, an output layer and many hidden layers that are fully connected, and can be used to build speech-recognition, image-recognition, and machine-translation software.</a:t>
            </a:r>
          </a:p>
          <a:p>
            <a:r>
              <a:rPr lang="en-US" dirty="0"/>
              <a:t>Recurrent NN</a:t>
            </a:r>
          </a:p>
          <a:p>
            <a:pPr lvl="1"/>
            <a:r>
              <a:rPr lang="en-US" dirty="0"/>
              <a:t>RNNs are commonly used for image captioning, time-series analysis, natural-language processing, machine translation, etc.</a:t>
            </a:r>
          </a:p>
          <a:p>
            <a:r>
              <a:rPr lang="en-US" dirty="0"/>
              <a:t>Convolution NN</a:t>
            </a:r>
          </a:p>
          <a:p>
            <a:pPr lvl="1"/>
            <a:r>
              <a:rPr lang="en-US" dirty="0"/>
              <a:t>Consist of multiple layers and are mainly used for image processing and object detection.</a:t>
            </a:r>
          </a:p>
          <a:p>
            <a:r>
              <a:rPr lang="en-US" dirty="0"/>
              <a:t>And many more such as RBFNs, GANs, Modular NN, etc.</a:t>
            </a:r>
          </a:p>
          <a:p>
            <a:endParaRPr lang="en-US" dirty="0"/>
          </a:p>
        </p:txBody>
      </p:sp>
    </p:spTree>
    <p:extLst>
      <p:ext uri="{BB962C8B-B14F-4D97-AF65-F5344CB8AC3E}">
        <p14:creationId xmlns:p14="http://schemas.microsoft.com/office/powerpoint/2010/main" val="106724717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60B-FC99-8387-99C9-D3B62A395589}"/>
              </a:ext>
            </a:extLst>
          </p:cNvPr>
          <p:cNvSpPr>
            <a:spLocks noGrp="1"/>
          </p:cNvSpPr>
          <p:nvPr>
            <p:ph type="title"/>
          </p:nvPr>
        </p:nvSpPr>
        <p:spPr/>
        <p:txBody>
          <a:bodyPr/>
          <a:lstStyle/>
          <a:p>
            <a:r>
              <a:rPr lang="en-US" dirty="0"/>
              <a:t>Activation Function</a:t>
            </a:r>
          </a:p>
        </p:txBody>
      </p:sp>
      <p:sp>
        <p:nvSpPr>
          <p:cNvPr id="3" name="Content Placeholder 2">
            <a:extLst>
              <a:ext uri="{FF2B5EF4-FFF2-40B4-BE49-F238E27FC236}">
                <a16:creationId xmlns:a16="http://schemas.microsoft.com/office/drawing/2014/main" id="{6948330C-C587-D687-244F-ECF88DB55B99}"/>
              </a:ext>
            </a:extLst>
          </p:cNvPr>
          <p:cNvSpPr>
            <a:spLocks noGrp="1"/>
          </p:cNvSpPr>
          <p:nvPr>
            <p:ph sz="quarter" idx="10"/>
          </p:nvPr>
        </p:nvSpPr>
        <p:spPr>
          <a:xfrm>
            <a:off x="838200" y="1851026"/>
            <a:ext cx="5769990" cy="4549775"/>
          </a:xfrm>
        </p:spPr>
        <p:txBody>
          <a:bodyPr/>
          <a:lstStyle/>
          <a:p>
            <a:r>
              <a:rPr lang="en-US" sz="2400" dirty="0"/>
              <a:t>Activation function introduces nonlinearity into the model.</a:t>
            </a:r>
          </a:p>
          <a:p>
            <a:r>
              <a:rPr lang="en-US" sz="2400" dirty="0"/>
              <a:t>Can choose different activation functions for each layer.</a:t>
            </a:r>
          </a:p>
          <a:p>
            <a:r>
              <a:rPr lang="en-US" sz="2400" dirty="0"/>
              <a:t>Examples include </a:t>
            </a:r>
            <a:r>
              <a:rPr lang="en-US" sz="2400" dirty="0" err="1"/>
              <a:t>ReLU</a:t>
            </a:r>
            <a:r>
              <a:rPr lang="en-US" sz="2400" dirty="0"/>
              <a:t>, Sigmoid(binary classification), and </a:t>
            </a:r>
            <a:r>
              <a:rPr lang="en-US" sz="2400" dirty="0" err="1"/>
              <a:t>Softmax</a:t>
            </a:r>
            <a:r>
              <a:rPr lang="en-US" sz="2400" dirty="0"/>
              <a:t>(multiclass classification).  </a:t>
            </a:r>
          </a:p>
          <a:p>
            <a:r>
              <a:rPr lang="en-US" sz="2400" dirty="0"/>
              <a:t>A complete list is available at</a:t>
            </a:r>
          </a:p>
          <a:p>
            <a:pPr marL="0" indent="0">
              <a:buNone/>
            </a:pPr>
            <a:r>
              <a:rPr lang="en-US" sz="1800" u="sng" dirty="0">
                <a:solidFill>
                  <a:schemeClr val="accent1"/>
                </a:solidFill>
                <a:effectLst/>
              </a:rPr>
              <a:t>https://</a:t>
            </a:r>
            <a:r>
              <a:rPr lang="en-US" sz="1800" u="sng" dirty="0" err="1">
                <a:solidFill>
                  <a:schemeClr val="accent1"/>
                </a:solidFill>
                <a:effectLst/>
              </a:rPr>
              <a:t>www.tensorflow.org</a:t>
            </a:r>
            <a:r>
              <a:rPr lang="en-US" sz="1800" u="sng" dirty="0">
                <a:solidFill>
                  <a:schemeClr val="accent1"/>
                </a:solidFill>
                <a:effectLst/>
              </a:rPr>
              <a:t>/</a:t>
            </a:r>
            <a:r>
              <a:rPr lang="en-US" sz="1800" u="sng" dirty="0" err="1">
                <a:solidFill>
                  <a:schemeClr val="accent1"/>
                </a:solidFill>
                <a:effectLst/>
              </a:rPr>
              <a:t>api_docs</a:t>
            </a:r>
            <a:r>
              <a:rPr lang="en-US" sz="1800" u="sng" dirty="0">
                <a:solidFill>
                  <a:schemeClr val="accent1"/>
                </a:solidFill>
                <a:effectLst/>
              </a:rPr>
              <a:t>/python/</a:t>
            </a:r>
            <a:r>
              <a:rPr lang="en-US" sz="1800" u="sng" dirty="0" err="1">
                <a:solidFill>
                  <a:schemeClr val="accent1"/>
                </a:solidFill>
                <a:effectLst/>
              </a:rPr>
              <a:t>tf</a:t>
            </a:r>
            <a:r>
              <a:rPr lang="en-US" sz="1800" u="sng" dirty="0">
                <a:solidFill>
                  <a:schemeClr val="accent1"/>
                </a:solidFill>
                <a:effectLst/>
              </a:rPr>
              <a:t>/</a:t>
            </a:r>
            <a:r>
              <a:rPr lang="en-US" sz="1800" u="sng" dirty="0" err="1">
                <a:solidFill>
                  <a:schemeClr val="accent1"/>
                </a:solidFill>
                <a:effectLst/>
              </a:rPr>
              <a:t>keras</a:t>
            </a:r>
            <a:r>
              <a:rPr lang="en-US" sz="1800" u="sng" dirty="0">
                <a:solidFill>
                  <a:schemeClr val="accent1"/>
                </a:solidFill>
                <a:effectLst/>
              </a:rPr>
              <a:t>/activations </a:t>
            </a:r>
            <a:endParaRPr lang="en-US" sz="1800" u="sng" dirty="0"/>
          </a:p>
          <a:p>
            <a:pPr marL="0" indent="0">
              <a:buNone/>
            </a:pPr>
            <a:r>
              <a:rPr lang="en-US" sz="1800" u="sng" dirty="0">
                <a:solidFill>
                  <a:schemeClr val="accent1"/>
                </a:solidFill>
              </a:rPr>
              <a:t>https://</a:t>
            </a:r>
            <a:r>
              <a:rPr lang="en-US" sz="1800" u="sng" dirty="0" err="1">
                <a:solidFill>
                  <a:schemeClr val="accent1"/>
                </a:solidFill>
              </a:rPr>
              <a:t>pytorch.org</a:t>
            </a:r>
            <a:r>
              <a:rPr lang="en-US" sz="1800" u="sng" dirty="0">
                <a:solidFill>
                  <a:schemeClr val="accent1"/>
                </a:solidFill>
              </a:rPr>
              <a:t>/docs/stable/</a:t>
            </a:r>
            <a:r>
              <a:rPr lang="en-US" sz="1800" u="sng" dirty="0" err="1">
                <a:solidFill>
                  <a:schemeClr val="accent1"/>
                </a:solidFill>
              </a:rPr>
              <a:t>nn.html#non-linear-activations-weighted-sum-nonlinearity</a:t>
            </a:r>
            <a:br>
              <a:rPr lang="en-US" sz="2400" dirty="0">
                <a:solidFill>
                  <a:schemeClr val="accent1"/>
                </a:solidFill>
              </a:rPr>
            </a:br>
            <a:endParaRPr lang="en-US" sz="2400" dirty="0">
              <a:solidFill>
                <a:schemeClr val="accent1"/>
              </a:solidFill>
            </a:endParaRPr>
          </a:p>
          <a:p>
            <a:endParaRPr lang="en-US" dirty="0"/>
          </a:p>
        </p:txBody>
      </p:sp>
      <p:pic>
        <p:nvPicPr>
          <p:cNvPr id="4" name="Graphic 3">
            <a:extLst>
              <a:ext uri="{FF2B5EF4-FFF2-40B4-BE49-F238E27FC236}">
                <a16:creationId xmlns:a16="http://schemas.microsoft.com/office/drawing/2014/main" id="{41C72EC4-79EC-4E28-1D75-4F701DF63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9986" y="1189499"/>
            <a:ext cx="5181600" cy="4813300"/>
          </a:xfrm>
          <a:prstGeom prst="rect">
            <a:avLst/>
          </a:prstGeom>
        </p:spPr>
      </p:pic>
    </p:spTree>
    <p:extLst>
      <p:ext uri="{BB962C8B-B14F-4D97-AF65-F5344CB8AC3E}">
        <p14:creationId xmlns:p14="http://schemas.microsoft.com/office/powerpoint/2010/main" val="770185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1EBF64C-F9DB-C5DF-210F-9ACC64E6B2B1}"/>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189463" y="1353163"/>
            <a:ext cx="5124105" cy="4549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D3DCFF-D56B-8DAA-66EF-6173E07D2890}"/>
              </a:ext>
            </a:extLst>
          </p:cNvPr>
          <p:cNvSpPr txBox="1"/>
          <p:nvPr/>
        </p:nvSpPr>
        <p:spPr>
          <a:xfrm>
            <a:off x="6499124" y="2134820"/>
            <a:ext cx="4724636" cy="3323987"/>
          </a:xfrm>
          <a:prstGeom prst="rect">
            <a:avLst/>
          </a:prstGeom>
          <a:noFill/>
        </p:spPr>
        <p:txBody>
          <a:bodyPr wrap="square" rtlCol="0">
            <a:spAutoFit/>
          </a:bodyPr>
          <a:lstStyle/>
          <a:p>
            <a:pPr marL="285750" indent="-285750" rtl="0" fontAlgn="base">
              <a:spcBef>
                <a:spcPts val="0"/>
              </a:spcBef>
              <a:spcAft>
                <a:spcPts val="0"/>
              </a:spcAft>
              <a:buFont typeface="Arial" panose="020B0604020202020204" pitchFamily="34" charset="0"/>
              <a:buChar char="•"/>
            </a:pPr>
            <a:r>
              <a:rPr lang="en-US" sz="2400" b="0" i="0" u="none" strike="noStrike" dirty="0">
                <a:effectLst/>
              </a:rPr>
              <a:t>Complex tasks, big models =&gt; more compute</a:t>
            </a:r>
          </a:p>
          <a:p>
            <a:pPr marL="285750" indent="-285750" rtl="0" fontAlgn="base">
              <a:spcBef>
                <a:spcPts val="0"/>
              </a:spcBef>
              <a:spcAft>
                <a:spcPts val="0"/>
              </a:spcAft>
              <a:buFont typeface="Arial" panose="020B0604020202020204" pitchFamily="34" charset="0"/>
              <a:buChar char="•"/>
            </a:pPr>
            <a:endParaRPr lang="en-US" sz="2400" b="0" i="0" u="none" strike="noStrike" dirty="0">
              <a:effectLst/>
            </a:endParaRPr>
          </a:p>
          <a:p>
            <a:pPr marL="285750" indent="-285750" rtl="0" fontAlgn="base">
              <a:spcBef>
                <a:spcPts val="0"/>
              </a:spcBef>
              <a:spcAft>
                <a:spcPts val="0"/>
              </a:spcAft>
              <a:buFont typeface="Arial" panose="020B0604020202020204" pitchFamily="34" charset="0"/>
              <a:buChar char="•"/>
            </a:pPr>
            <a:r>
              <a:rPr lang="en-US" sz="2400" b="0" i="0" u="none" strike="noStrike" dirty="0">
                <a:effectLst/>
              </a:rPr>
              <a:t>HPC systems can help meet this demand</a:t>
            </a:r>
          </a:p>
          <a:p>
            <a:pPr marL="285750" indent="-285750" rtl="0" fontAlgn="base">
              <a:spcBef>
                <a:spcPts val="0"/>
              </a:spcBef>
              <a:spcAft>
                <a:spcPts val="0"/>
              </a:spcAft>
              <a:buFont typeface="Arial" panose="020B0604020202020204" pitchFamily="34" charset="0"/>
              <a:buChar char="•"/>
            </a:pPr>
            <a:endParaRPr lang="en-US" sz="2400" b="0" i="0" u="none" strike="noStrike" dirty="0">
              <a:effectLst/>
            </a:endParaRPr>
          </a:p>
          <a:p>
            <a:pPr marL="285750" indent="-285750" rtl="0" fontAlgn="base">
              <a:spcBef>
                <a:spcPts val="0"/>
              </a:spcBef>
              <a:spcAft>
                <a:spcPts val="0"/>
              </a:spcAft>
              <a:buFont typeface="Arial" panose="020B0604020202020204" pitchFamily="34" charset="0"/>
              <a:buChar char="•"/>
            </a:pPr>
            <a:r>
              <a:rPr lang="en-US" sz="2400" b="0" i="0" u="none" strike="noStrike" dirty="0">
                <a:effectLst/>
              </a:rPr>
              <a:t>Specialized hardware: GPUs and more</a:t>
            </a:r>
          </a:p>
          <a:p>
            <a:endParaRPr lang="en-US" dirty="0"/>
          </a:p>
        </p:txBody>
      </p:sp>
      <p:sp>
        <p:nvSpPr>
          <p:cNvPr id="5" name="TextBox 4">
            <a:extLst>
              <a:ext uri="{FF2B5EF4-FFF2-40B4-BE49-F238E27FC236}">
                <a16:creationId xmlns:a16="http://schemas.microsoft.com/office/drawing/2014/main" id="{80886862-E83F-F2CA-DD27-28EEC7A69A3A}"/>
              </a:ext>
            </a:extLst>
          </p:cNvPr>
          <p:cNvSpPr txBox="1"/>
          <p:nvPr/>
        </p:nvSpPr>
        <p:spPr>
          <a:xfrm>
            <a:off x="3008266" y="5902938"/>
            <a:ext cx="1238672" cy="307777"/>
          </a:xfrm>
          <a:prstGeom prst="rect">
            <a:avLst/>
          </a:prstGeom>
          <a:noFill/>
        </p:spPr>
        <p:txBody>
          <a:bodyPr wrap="none" rtlCol="0">
            <a:spAutoFit/>
          </a:bodyPr>
          <a:lstStyle/>
          <a:p>
            <a:r>
              <a:rPr lang="en-US" sz="1400" dirty="0"/>
              <a:t>Credit: NVIDIA</a:t>
            </a:r>
          </a:p>
        </p:txBody>
      </p:sp>
    </p:spTree>
    <p:extLst>
      <p:ext uri="{BB962C8B-B14F-4D97-AF65-F5344CB8AC3E}">
        <p14:creationId xmlns:p14="http://schemas.microsoft.com/office/powerpoint/2010/main" val="201564225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60B-FC99-8387-99C9-D3B62A395589}"/>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6948330C-C587-D687-244F-ECF88DB55B99}"/>
              </a:ext>
            </a:extLst>
          </p:cNvPr>
          <p:cNvSpPr>
            <a:spLocks noGrp="1"/>
          </p:cNvSpPr>
          <p:nvPr>
            <p:ph sz="quarter" idx="10"/>
          </p:nvPr>
        </p:nvSpPr>
        <p:spPr>
          <a:xfrm>
            <a:off x="838200" y="2190398"/>
            <a:ext cx="10515600" cy="4549775"/>
          </a:xfrm>
        </p:spPr>
        <p:txBody>
          <a:bodyPr/>
          <a:lstStyle/>
          <a:p>
            <a:r>
              <a:rPr lang="en-US" sz="2000" dirty="0"/>
              <a:t>Tells us how good our model is at relating the input to the output.</a:t>
            </a:r>
          </a:p>
          <a:p>
            <a:r>
              <a:rPr lang="en-US" sz="2000" dirty="0"/>
              <a:t>A function that will be optimized to improve the performance of the model.</a:t>
            </a:r>
          </a:p>
          <a:p>
            <a:r>
              <a:rPr lang="en-US" sz="2000" dirty="0"/>
              <a:t>The cost value is the difference between the neural nets predicted output and the actual output from a set of labeled training data.   </a:t>
            </a:r>
          </a:p>
          <a:p>
            <a:r>
              <a:rPr lang="en-US" sz="2000" dirty="0"/>
              <a:t>The choice of loss function is based on the task.</a:t>
            </a:r>
          </a:p>
          <a:p>
            <a:r>
              <a:rPr lang="en-US" sz="2000" dirty="0"/>
              <a:t>Examples include </a:t>
            </a:r>
          </a:p>
          <a:p>
            <a:pPr lvl="1"/>
            <a:r>
              <a:rPr lang="en-US" sz="2000" dirty="0"/>
              <a:t>Classification: </a:t>
            </a:r>
            <a:r>
              <a:rPr lang="en-US" sz="2000" dirty="0" err="1"/>
              <a:t>BCELoss</a:t>
            </a:r>
            <a:r>
              <a:rPr lang="en-US" sz="2000" dirty="0"/>
              <a:t> (Binary Cross Entropy) and Cross Entropy Loss.  </a:t>
            </a:r>
          </a:p>
          <a:p>
            <a:pPr lvl="1"/>
            <a:r>
              <a:rPr lang="en-US" sz="2000" dirty="0"/>
              <a:t>Regression: Mean Squared Error (MSE)</a:t>
            </a:r>
          </a:p>
          <a:p>
            <a:r>
              <a:rPr lang="en-US" sz="2000" dirty="0"/>
              <a:t>A complete list is available at </a:t>
            </a:r>
          </a:p>
          <a:p>
            <a:pPr marL="0" indent="0">
              <a:buNone/>
            </a:pPr>
            <a:r>
              <a:rPr lang="en-US" sz="2000" dirty="0">
                <a:hlinkClick r:id="rId2"/>
              </a:rPr>
              <a:t>https://pytorch.org/docs/stable/nn.html#loss-functions</a:t>
            </a:r>
            <a:r>
              <a:rPr lang="en-US" sz="2000" dirty="0"/>
              <a:t> and </a:t>
            </a:r>
            <a:r>
              <a:rPr lang="en-US" sz="2000" dirty="0">
                <a:solidFill>
                  <a:schemeClr val="accent1"/>
                </a:solidFill>
              </a:rPr>
              <a:t> </a:t>
            </a:r>
            <a:r>
              <a:rPr lang="en-US" sz="2000" u="sng" dirty="0">
                <a:solidFill>
                  <a:schemeClr val="accent1"/>
                </a:solidFill>
                <a:effectLst/>
              </a:rPr>
              <a:t>https://</a:t>
            </a:r>
            <a:r>
              <a:rPr lang="en-US" sz="2000" u="sng" dirty="0" err="1">
                <a:solidFill>
                  <a:schemeClr val="accent1"/>
                </a:solidFill>
                <a:effectLst/>
              </a:rPr>
              <a:t>www.tensorflow.org</a:t>
            </a:r>
            <a:r>
              <a:rPr lang="en-US" sz="2000" u="sng" dirty="0">
                <a:solidFill>
                  <a:schemeClr val="accent1"/>
                </a:solidFill>
                <a:effectLst/>
              </a:rPr>
              <a:t>/</a:t>
            </a:r>
            <a:r>
              <a:rPr lang="en-US" sz="2000" u="sng" dirty="0" err="1">
                <a:solidFill>
                  <a:schemeClr val="accent1"/>
                </a:solidFill>
                <a:effectLst/>
              </a:rPr>
              <a:t>api_docs</a:t>
            </a:r>
            <a:r>
              <a:rPr lang="en-US" sz="2000" u="sng" dirty="0">
                <a:solidFill>
                  <a:schemeClr val="accent1"/>
                </a:solidFill>
                <a:effectLst/>
              </a:rPr>
              <a:t>/python/</a:t>
            </a:r>
            <a:r>
              <a:rPr lang="en-US" sz="2000" u="sng" dirty="0" err="1">
                <a:solidFill>
                  <a:schemeClr val="accent1"/>
                </a:solidFill>
                <a:effectLst/>
              </a:rPr>
              <a:t>tf</a:t>
            </a:r>
            <a:r>
              <a:rPr lang="en-US" sz="2000" u="sng" dirty="0">
                <a:solidFill>
                  <a:schemeClr val="accent1"/>
                </a:solidFill>
                <a:effectLst/>
              </a:rPr>
              <a:t>/</a:t>
            </a:r>
            <a:r>
              <a:rPr lang="en-US" sz="2000" u="sng" dirty="0" err="1">
                <a:solidFill>
                  <a:schemeClr val="accent1"/>
                </a:solidFill>
                <a:effectLst/>
              </a:rPr>
              <a:t>keras</a:t>
            </a:r>
            <a:r>
              <a:rPr lang="en-US" sz="2000" u="sng" dirty="0">
                <a:solidFill>
                  <a:schemeClr val="accent1"/>
                </a:solidFill>
                <a:effectLst/>
              </a:rPr>
              <a:t>/losses</a:t>
            </a:r>
          </a:p>
          <a:p>
            <a:pPr marL="0" indent="0">
              <a:buNone/>
            </a:pPr>
            <a:endParaRPr lang="en-US" sz="2000" dirty="0"/>
          </a:p>
          <a:p>
            <a:endParaRPr lang="en-US" dirty="0"/>
          </a:p>
        </p:txBody>
      </p:sp>
      <p:pic>
        <p:nvPicPr>
          <p:cNvPr id="4" name="Picture 6">
            <a:extLst>
              <a:ext uri="{FF2B5EF4-FFF2-40B4-BE49-F238E27FC236}">
                <a16:creationId xmlns:a16="http://schemas.microsoft.com/office/drawing/2014/main" id="{3D6B6B77-FD3B-1BBF-3755-CD6B0CD47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654" y="72892"/>
            <a:ext cx="4180026" cy="260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812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60B-FC99-8387-99C9-D3B62A395589}"/>
              </a:ext>
            </a:extLst>
          </p:cNvPr>
          <p:cNvSpPr>
            <a:spLocks noGrp="1"/>
          </p:cNvSpPr>
          <p:nvPr>
            <p:ph type="title"/>
          </p:nvPr>
        </p:nvSpPr>
        <p:spPr/>
        <p:txBody>
          <a:bodyPr/>
          <a:lstStyle/>
          <a:p>
            <a:r>
              <a:rPr lang="en-US" dirty="0"/>
              <a:t>Optimizer functions</a:t>
            </a:r>
          </a:p>
        </p:txBody>
      </p:sp>
      <p:sp>
        <p:nvSpPr>
          <p:cNvPr id="3" name="Content Placeholder 2">
            <a:extLst>
              <a:ext uri="{FF2B5EF4-FFF2-40B4-BE49-F238E27FC236}">
                <a16:creationId xmlns:a16="http://schemas.microsoft.com/office/drawing/2014/main" id="{6948330C-C587-D687-244F-ECF88DB55B99}"/>
              </a:ext>
            </a:extLst>
          </p:cNvPr>
          <p:cNvSpPr>
            <a:spLocks noGrp="1"/>
          </p:cNvSpPr>
          <p:nvPr>
            <p:ph sz="quarter" idx="10"/>
          </p:nvPr>
        </p:nvSpPr>
        <p:spPr/>
        <p:txBody>
          <a:bodyPr/>
          <a:lstStyle/>
          <a:p>
            <a:r>
              <a:rPr lang="en-US" dirty="0"/>
              <a:t>The function for tweaking/adjusting the parameters during training so that the best weights and biases are efficiently reached.</a:t>
            </a:r>
          </a:p>
          <a:p>
            <a:endParaRPr lang="en-US" dirty="0"/>
          </a:p>
          <a:p>
            <a:r>
              <a:rPr lang="en-US" dirty="0"/>
              <a:t>Examples include SGD, Adam, and RMSprop.  </a:t>
            </a:r>
          </a:p>
          <a:p>
            <a:endParaRPr lang="en-US" dirty="0"/>
          </a:p>
          <a:p>
            <a:r>
              <a:rPr lang="en-US" dirty="0"/>
              <a:t>A complete list is available at  </a:t>
            </a:r>
            <a:r>
              <a:rPr lang="fr-FR" sz="2400" dirty="0">
                <a:solidFill>
                  <a:srgbClr val="0563C1"/>
                </a:solidFill>
                <a:hlinkClick r:id="rId2">
                  <a:extLst>
                    <a:ext uri="{A12FA001-AC4F-418D-AE19-62706E023703}">
                      <ahyp:hlinkClr xmlns:ahyp="http://schemas.microsoft.com/office/drawing/2018/hyperlinkcolor" val="tx"/>
                    </a:ext>
                  </a:extLst>
                </a:hlinkClick>
              </a:rPr>
              <a:t>https://pytorch.org/docs/stable/optim.html?highlight=optimizer#torch.optim.</a:t>
            </a:r>
            <a:r>
              <a:rPr lang="fr-FR" sz="2400" dirty="0">
                <a:solidFill>
                  <a:srgbClr val="0070C0"/>
                </a:solidFill>
                <a:hlinkClick r:id="rId2">
                  <a:extLst>
                    <a:ext uri="{A12FA001-AC4F-418D-AE19-62706E023703}">
                      <ahyp:hlinkClr xmlns:ahyp="http://schemas.microsoft.com/office/drawing/2018/hyperlinkcolor" val="tx"/>
                    </a:ext>
                  </a:extLst>
                </a:hlinkClick>
              </a:rPr>
              <a:t>Optimizer</a:t>
            </a:r>
            <a:r>
              <a:rPr lang="fr-FR" sz="2400" dirty="0">
                <a:solidFill>
                  <a:srgbClr val="0070C0"/>
                </a:solidFill>
              </a:rPr>
              <a:t> </a:t>
            </a:r>
          </a:p>
          <a:p>
            <a:pPr marL="0" indent="0">
              <a:buNone/>
            </a:pPr>
            <a:r>
              <a:rPr lang="fr-FR" dirty="0"/>
              <a:t>and</a:t>
            </a:r>
          </a:p>
          <a:p>
            <a:pPr marL="0" indent="0">
              <a:buNone/>
            </a:pPr>
            <a:r>
              <a:rPr lang="en-US" sz="2400" u="sng" dirty="0">
                <a:solidFill>
                  <a:srgbClr val="0070C0"/>
                </a:solidFill>
              </a:rPr>
              <a:t>https://</a:t>
            </a:r>
            <a:r>
              <a:rPr lang="en-US" sz="2400" u="sng" dirty="0" err="1">
                <a:solidFill>
                  <a:srgbClr val="0070C0"/>
                </a:solidFill>
              </a:rPr>
              <a:t>www.tensorflow.org</a:t>
            </a:r>
            <a:r>
              <a:rPr lang="en-US" sz="2400" u="sng" dirty="0">
                <a:solidFill>
                  <a:srgbClr val="0070C0"/>
                </a:solidFill>
              </a:rPr>
              <a:t>/</a:t>
            </a:r>
            <a:r>
              <a:rPr lang="en-US" sz="2400" u="sng" dirty="0" err="1">
                <a:solidFill>
                  <a:srgbClr val="0070C0"/>
                </a:solidFill>
              </a:rPr>
              <a:t>api_docs</a:t>
            </a:r>
            <a:r>
              <a:rPr lang="en-US" sz="2400" u="sng" dirty="0">
                <a:solidFill>
                  <a:srgbClr val="0070C0"/>
                </a:solidFill>
              </a:rPr>
              <a:t>/python/</a:t>
            </a:r>
            <a:r>
              <a:rPr lang="en-US" sz="2400" u="sng" dirty="0" err="1">
                <a:solidFill>
                  <a:srgbClr val="0070C0"/>
                </a:solidFill>
              </a:rPr>
              <a:t>tf</a:t>
            </a:r>
            <a:r>
              <a:rPr lang="en-US" sz="2400" u="sng" dirty="0">
                <a:solidFill>
                  <a:srgbClr val="0070C0"/>
                </a:solidFill>
              </a:rPr>
              <a:t>/</a:t>
            </a:r>
            <a:r>
              <a:rPr lang="en-US" sz="2400" u="sng" dirty="0" err="1">
                <a:solidFill>
                  <a:srgbClr val="0070C0"/>
                </a:solidFill>
              </a:rPr>
              <a:t>keras</a:t>
            </a:r>
            <a:r>
              <a:rPr lang="en-US" sz="2400" u="sng" dirty="0">
                <a:solidFill>
                  <a:srgbClr val="0070C0"/>
                </a:solidFill>
              </a:rPr>
              <a:t>/optimizers</a:t>
            </a:r>
            <a:endParaRPr lang="fr-FR" sz="2400" u="sng" dirty="0">
              <a:solidFill>
                <a:srgbClr val="0070C0"/>
              </a:solidFill>
            </a:endParaRPr>
          </a:p>
          <a:p>
            <a:pPr marL="0" indent="0">
              <a:buNone/>
            </a:pPr>
            <a:endParaRPr lang="fr-FR" dirty="0"/>
          </a:p>
          <a:p>
            <a:endParaRPr lang="en-US" dirty="0"/>
          </a:p>
        </p:txBody>
      </p:sp>
    </p:spTree>
    <p:extLst>
      <p:ext uri="{BB962C8B-B14F-4D97-AF65-F5344CB8AC3E}">
        <p14:creationId xmlns:p14="http://schemas.microsoft.com/office/powerpoint/2010/main" val="1824132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60B-FC99-8387-99C9-D3B62A395589}"/>
              </a:ext>
            </a:extLst>
          </p:cNvPr>
          <p:cNvSpPr>
            <a:spLocks noGrp="1"/>
          </p:cNvSpPr>
          <p:nvPr>
            <p:ph type="title"/>
          </p:nvPr>
        </p:nvSpPr>
        <p:spPr/>
        <p:txBody>
          <a:bodyPr/>
          <a:lstStyle/>
          <a:p>
            <a:r>
              <a:rPr lang="en-US" dirty="0"/>
              <a:t>Metrics</a:t>
            </a:r>
          </a:p>
        </p:txBody>
      </p:sp>
      <p:sp>
        <p:nvSpPr>
          <p:cNvPr id="3" name="Content Placeholder 2">
            <a:extLst>
              <a:ext uri="{FF2B5EF4-FFF2-40B4-BE49-F238E27FC236}">
                <a16:creationId xmlns:a16="http://schemas.microsoft.com/office/drawing/2014/main" id="{6948330C-C587-D687-244F-ECF88DB55B99}"/>
              </a:ext>
            </a:extLst>
          </p:cNvPr>
          <p:cNvSpPr>
            <a:spLocks noGrp="1"/>
          </p:cNvSpPr>
          <p:nvPr>
            <p:ph sz="quarter" idx="10"/>
          </p:nvPr>
        </p:nvSpPr>
        <p:spPr/>
        <p:txBody>
          <a:bodyPr/>
          <a:lstStyle/>
          <a:p>
            <a:r>
              <a:rPr lang="en-US" dirty="0"/>
              <a:t>A formula for measuring the accuracy of the model.</a:t>
            </a:r>
          </a:p>
          <a:p>
            <a:endParaRPr lang="en-US" dirty="0"/>
          </a:p>
          <a:p>
            <a:r>
              <a:rPr lang="en-US" dirty="0"/>
              <a:t>Examples include Accuracy and </a:t>
            </a:r>
            <a:r>
              <a:rPr lang="en-US" dirty="0" err="1"/>
              <a:t>MeanSquaredError</a:t>
            </a:r>
            <a:r>
              <a:rPr lang="en-US" dirty="0"/>
              <a:t>.  </a:t>
            </a:r>
          </a:p>
          <a:p>
            <a:endParaRPr lang="en-US" dirty="0"/>
          </a:p>
          <a:p>
            <a:r>
              <a:rPr lang="en-US" dirty="0"/>
              <a:t>A complete list is available at </a:t>
            </a:r>
            <a:r>
              <a:rPr lang="en-US" dirty="0">
                <a:hlinkClick r:id="rId2"/>
              </a:rPr>
              <a:t>https://keras.io/api/metrics</a:t>
            </a:r>
            <a:r>
              <a:rPr lang="en-US" dirty="0"/>
              <a:t>.</a:t>
            </a:r>
            <a:br>
              <a:rPr lang="en-US" dirty="0"/>
            </a:br>
            <a:endParaRPr lang="en-US" dirty="0"/>
          </a:p>
          <a:p>
            <a:endParaRPr lang="en-US" dirty="0"/>
          </a:p>
        </p:txBody>
      </p:sp>
    </p:spTree>
    <p:extLst>
      <p:ext uri="{BB962C8B-B14F-4D97-AF65-F5344CB8AC3E}">
        <p14:creationId xmlns:p14="http://schemas.microsoft.com/office/powerpoint/2010/main" val="2961924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60B-FC99-8387-99C9-D3B62A395589}"/>
              </a:ext>
            </a:extLst>
          </p:cNvPr>
          <p:cNvSpPr>
            <a:spLocks noGrp="1"/>
          </p:cNvSpPr>
          <p:nvPr>
            <p:ph type="title"/>
          </p:nvPr>
        </p:nvSpPr>
        <p:spPr/>
        <p:txBody>
          <a:bodyPr/>
          <a:lstStyle/>
          <a:p>
            <a:r>
              <a:rPr lang="en-US" dirty="0"/>
              <a:t>Epochs and Batch Size</a:t>
            </a:r>
          </a:p>
        </p:txBody>
      </p:sp>
      <p:sp>
        <p:nvSpPr>
          <p:cNvPr id="3" name="Content Placeholder 2">
            <a:extLst>
              <a:ext uri="{FF2B5EF4-FFF2-40B4-BE49-F238E27FC236}">
                <a16:creationId xmlns:a16="http://schemas.microsoft.com/office/drawing/2014/main" id="{6948330C-C587-D687-244F-ECF88DB55B99}"/>
              </a:ext>
            </a:extLst>
          </p:cNvPr>
          <p:cNvSpPr>
            <a:spLocks noGrp="1"/>
          </p:cNvSpPr>
          <p:nvPr>
            <p:ph sz="quarter" idx="10"/>
          </p:nvPr>
        </p:nvSpPr>
        <p:spPr/>
        <p:txBody>
          <a:bodyPr/>
          <a:lstStyle/>
          <a:p>
            <a:r>
              <a:rPr lang="en-US" dirty="0"/>
              <a:t>An epoch is one pass through the training loop over all of the training data.</a:t>
            </a:r>
          </a:p>
          <a:p>
            <a:r>
              <a:rPr lang="en-US" dirty="0"/>
              <a:t>During each epoch, training generally occurs on batches of data at a time instead of on the full dataset all at once. The number of samples in each batch is called the batch size.</a:t>
            </a:r>
          </a:p>
          <a:p>
            <a:r>
              <a:rPr lang="en-US" dirty="0"/>
              <a:t>Smaller batch sizes</a:t>
            </a:r>
          </a:p>
          <a:p>
            <a:pPr lvl="1"/>
            <a:r>
              <a:rPr lang="en-US" dirty="0"/>
              <a:t>guarantee that a batch can fit on the GPU</a:t>
            </a:r>
          </a:p>
          <a:p>
            <a:pPr lvl="1"/>
            <a:r>
              <a:rPr lang="en-US" dirty="0"/>
              <a:t>allow the model to generalize well, but increase training time</a:t>
            </a:r>
          </a:p>
          <a:p>
            <a:endParaRPr lang="en-US" dirty="0"/>
          </a:p>
          <a:p>
            <a:pPr marL="0" indent="0">
              <a:buNone/>
            </a:pPr>
            <a:endParaRPr lang="fr-FR" dirty="0"/>
          </a:p>
          <a:p>
            <a:endParaRPr lang="en-US" dirty="0"/>
          </a:p>
        </p:txBody>
      </p:sp>
    </p:spTree>
    <p:extLst>
      <p:ext uri="{BB962C8B-B14F-4D97-AF65-F5344CB8AC3E}">
        <p14:creationId xmlns:p14="http://schemas.microsoft.com/office/powerpoint/2010/main" val="4281197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60B-FC99-8387-99C9-D3B62A395589}"/>
              </a:ext>
            </a:extLst>
          </p:cNvPr>
          <p:cNvSpPr>
            <a:spLocks noGrp="1"/>
          </p:cNvSpPr>
          <p:nvPr>
            <p:ph type="title"/>
          </p:nvPr>
        </p:nvSpPr>
        <p:spPr/>
        <p:txBody>
          <a:bodyPr/>
          <a:lstStyle/>
          <a:p>
            <a:r>
              <a:rPr lang="en-US" dirty="0"/>
              <a:t>Training, Validation, and Test Sets</a:t>
            </a:r>
          </a:p>
        </p:txBody>
      </p:sp>
      <p:sp>
        <p:nvSpPr>
          <p:cNvPr id="3" name="Content Placeholder 2">
            <a:extLst>
              <a:ext uri="{FF2B5EF4-FFF2-40B4-BE49-F238E27FC236}">
                <a16:creationId xmlns:a16="http://schemas.microsoft.com/office/drawing/2014/main" id="{6948330C-C587-D687-244F-ECF88DB55B99}"/>
              </a:ext>
            </a:extLst>
          </p:cNvPr>
          <p:cNvSpPr>
            <a:spLocks noGrp="1"/>
          </p:cNvSpPr>
          <p:nvPr>
            <p:ph sz="quarter" idx="10"/>
          </p:nvPr>
        </p:nvSpPr>
        <p:spPr/>
        <p:txBody>
          <a:bodyPr/>
          <a:lstStyle/>
          <a:p>
            <a:r>
              <a:rPr lang="en-US" dirty="0"/>
              <a:t>Training set: inputs/outputs used during NN training.</a:t>
            </a:r>
          </a:p>
          <a:p>
            <a:r>
              <a:rPr lang="en-US" dirty="0"/>
              <a:t>Validation set:</a:t>
            </a:r>
          </a:p>
          <a:p>
            <a:pPr lvl="1"/>
            <a:r>
              <a:rPr lang="en-US" dirty="0"/>
              <a:t>used during training to see how well the network is generalizing to unseen data, but the NN parameters are not affected by these inputs/outputs.</a:t>
            </a:r>
          </a:p>
          <a:p>
            <a:pPr lvl="1"/>
            <a:r>
              <a:rPr lang="en-US" dirty="0"/>
              <a:t>Inputs are sent to the NN during each epoch and the loss/metrics are calculated on this set of inputs/outputs.</a:t>
            </a:r>
          </a:p>
          <a:p>
            <a:pPr lvl="1"/>
            <a:r>
              <a:rPr lang="en-US" dirty="0"/>
              <a:t>If NN performance on the validation set is poor, this is a sign that the NN </a:t>
            </a:r>
            <a:r>
              <a:rPr lang="en-US" dirty="0" err="1"/>
              <a:t>hyperparametes</a:t>
            </a:r>
            <a:r>
              <a:rPr lang="en-US" dirty="0"/>
              <a:t> (e.g. number of layers, number of neurons, etc.) need to be adjusted.</a:t>
            </a:r>
          </a:p>
          <a:p>
            <a:r>
              <a:rPr lang="en-US" dirty="0"/>
              <a:t>Test set: Unseen data used to measure the performance of the NN.</a:t>
            </a:r>
          </a:p>
          <a:p>
            <a:endParaRPr lang="en-US" dirty="0"/>
          </a:p>
          <a:p>
            <a:pPr marL="0" indent="0">
              <a:buNone/>
            </a:pPr>
            <a:endParaRPr lang="fr-FR" dirty="0"/>
          </a:p>
          <a:p>
            <a:endParaRPr lang="en-US" dirty="0"/>
          </a:p>
        </p:txBody>
      </p:sp>
    </p:spTree>
    <p:extLst>
      <p:ext uri="{BB962C8B-B14F-4D97-AF65-F5344CB8AC3E}">
        <p14:creationId xmlns:p14="http://schemas.microsoft.com/office/powerpoint/2010/main" val="3081708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EA4F-828C-B2F9-C615-6E3CA4C78B03}"/>
              </a:ext>
            </a:extLst>
          </p:cNvPr>
          <p:cNvSpPr>
            <a:spLocks noGrp="1"/>
          </p:cNvSpPr>
          <p:nvPr>
            <p:ph type="title"/>
          </p:nvPr>
        </p:nvSpPr>
        <p:spPr/>
        <p:txBody>
          <a:bodyPr/>
          <a:lstStyle/>
          <a:p>
            <a:r>
              <a:rPr lang="en-US" dirty="0">
                <a:solidFill>
                  <a:srgbClr val="000000"/>
                </a:solidFill>
                <a:effectLst/>
              </a:rPr>
              <a:t>Callbacks - Early Stopping and</a:t>
            </a:r>
            <a:br>
              <a:rPr lang="en-US" dirty="0">
                <a:solidFill>
                  <a:srgbClr val="000000"/>
                </a:solidFill>
                <a:effectLst/>
              </a:rPr>
            </a:br>
            <a:r>
              <a:rPr lang="en-US" dirty="0">
                <a:solidFill>
                  <a:srgbClr val="000000"/>
                </a:solidFill>
                <a:effectLst/>
              </a:rPr>
              <a:t>Checkpointing</a:t>
            </a: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6820BCE6-A0E3-287E-12BA-03CEC2AA857E}"/>
              </a:ext>
            </a:extLst>
          </p:cNvPr>
          <p:cNvSpPr>
            <a:spLocks noGrp="1"/>
          </p:cNvSpPr>
          <p:nvPr>
            <p:ph sz="quarter" idx="10"/>
          </p:nvPr>
        </p:nvSpPr>
        <p:spPr/>
        <p:txBody>
          <a:bodyPr/>
          <a:lstStyle/>
          <a:p>
            <a:r>
              <a:rPr lang="en-US" dirty="0">
                <a:solidFill>
                  <a:srgbClr val="000000"/>
                </a:solidFill>
                <a:effectLst/>
              </a:rPr>
              <a:t>Generally, we set </a:t>
            </a:r>
            <a:r>
              <a:rPr lang="en-US" dirty="0">
                <a:solidFill>
                  <a:srgbClr val="000000"/>
                </a:solidFill>
              </a:rPr>
              <a:t>the</a:t>
            </a:r>
            <a:r>
              <a:rPr lang="en-US" dirty="0">
                <a:solidFill>
                  <a:srgbClr val="000000"/>
                </a:solidFill>
                <a:effectLst/>
              </a:rPr>
              <a:t> number of epochs for a model to train.</a:t>
            </a:r>
          </a:p>
          <a:p>
            <a:r>
              <a:rPr lang="en-US" dirty="0">
                <a:solidFill>
                  <a:srgbClr val="000000"/>
                </a:solidFill>
                <a:effectLst/>
              </a:rPr>
              <a:t>However, if model performance on the validation set is not improving, it would be nice if training could end early to avoid overfitting.</a:t>
            </a:r>
          </a:p>
          <a:p>
            <a:r>
              <a:rPr lang="en-US" dirty="0">
                <a:solidFill>
                  <a:srgbClr val="000000"/>
                </a:solidFill>
                <a:effectLst/>
              </a:rPr>
              <a:t>Callback: inputs to the </a:t>
            </a:r>
            <a:r>
              <a:rPr lang="en-US" dirty="0" err="1">
                <a:solidFill>
                  <a:srgbClr val="000000"/>
                </a:solidFill>
                <a:effectLst/>
              </a:rPr>
              <a:t>model.fit</a:t>
            </a:r>
            <a:r>
              <a:rPr lang="en-US" dirty="0">
                <a:solidFill>
                  <a:srgbClr val="000000"/>
                </a:solidFill>
                <a:effectLst/>
              </a:rPr>
              <a:t> function, dictate actions to take during training or inference</a:t>
            </a:r>
          </a:p>
          <a:p>
            <a:r>
              <a:rPr lang="en-US" dirty="0" err="1">
                <a:solidFill>
                  <a:srgbClr val="000000"/>
                </a:solidFill>
                <a:effectLst/>
              </a:rPr>
              <a:t>EarlyStopping</a:t>
            </a:r>
            <a:r>
              <a:rPr lang="en-US" dirty="0">
                <a:solidFill>
                  <a:srgbClr val="000000"/>
                </a:solidFill>
                <a:effectLst/>
              </a:rPr>
              <a:t>: callback that stops the training process once model performance on the validation set no longer improves.</a:t>
            </a:r>
          </a:p>
          <a:p>
            <a:r>
              <a:rPr lang="en-US" dirty="0" err="1">
                <a:solidFill>
                  <a:srgbClr val="000000"/>
                </a:solidFill>
                <a:effectLst/>
              </a:rPr>
              <a:t>ModelCheckpoint</a:t>
            </a:r>
            <a:r>
              <a:rPr lang="en-US" dirty="0">
                <a:solidFill>
                  <a:srgbClr val="000000"/>
                </a:solidFill>
                <a:effectLst/>
              </a:rPr>
              <a:t>: callback that saves the best model, e.g., the model with the lowest loss on the validation set. This is probably not the model produced at the last training epoch.</a:t>
            </a:r>
          </a:p>
          <a:p>
            <a:endParaRPr lang="en-US" dirty="0"/>
          </a:p>
        </p:txBody>
      </p:sp>
    </p:spTree>
    <p:extLst>
      <p:ext uri="{BB962C8B-B14F-4D97-AF65-F5344CB8AC3E}">
        <p14:creationId xmlns:p14="http://schemas.microsoft.com/office/powerpoint/2010/main" val="155824549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EA4F-828C-B2F9-C615-6E3CA4C78B03}"/>
              </a:ext>
            </a:extLst>
          </p:cNvPr>
          <p:cNvSpPr>
            <a:spLocks noGrp="1"/>
          </p:cNvSpPr>
          <p:nvPr>
            <p:ph type="title"/>
          </p:nvPr>
        </p:nvSpPr>
        <p:spPr/>
        <p:txBody>
          <a:bodyPr/>
          <a:lstStyle/>
          <a:p>
            <a:r>
              <a:rPr lang="en-US" dirty="0">
                <a:solidFill>
                  <a:srgbClr val="000000"/>
                </a:solidFill>
                <a:effectLst/>
              </a:rPr>
              <a:t>Dropout Regularization</a:t>
            </a:r>
            <a:br>
              <a:rPr lang="en-US" dirty="0">
                <a:solidFill>
                  <a:srgbClr val="000000"/>
                </a:solidFill>
                <a:effectLst/>
              </a:rPr>
            </a:br>
            <a:br>
              <a:rPr lang="en-US" dirty="0">
                <a:solidFill>
                  <a:srgbClr val="000000"/>
                </a:solidFill>
                <a:effectLst/>
                <a:latin typeface="Helvetica" pitchFamily="2" charset="0"/>
              </a:rPr>
            </a:br>
            <a:endParaRPr lang="en-US" dirty="0"/>
          </a:p>
        </p:txBody>
      </p:sp>
      <p:sp>
        <p:nvSpPr>
          <p:cNvPr id="3" name="Content Placeholder 2">
            <a:extLst>
              <a:ext uri="{FF2B5EF4-FFF2-40B4-BE49-F238E27FC236}">
                <a16:creationId xmlns:a16="http://schemas.microsoft.com/office/drawing/2014/main" id="{6820BCE6-A0E3-287E-12BA-03CEC2AA857E}"/>
              </a:ext>
            </a:extLst>
          </p:cNvPr>
          <p:cNvSpPr>
            <a:spLocks noGrp="1"/>
          </p:cNvSpPr>
          <p:nvPr>
            <p:ph sz="quarter" idx="10"/>
          </p:nvPr>
        </p:nvSpPr>
        <p:spPr/>
        <p:txBody>
          <a:bodyPr/>
          <a:lstStyle/>
          <a:p>
            <a:r>
              <a:rPr lang="en-US" dirty="0">
                <a:solidFill>
                  <a:srgbClr val="000000"/>
                </a:solidFill>
                <a:effectLst/>
              </a:rPr>
              <a:t>Can be used on input or hidden layers</a:t>
            </a:r>
          </a:p>
          <a:p>
            <a:r>
              <a:rPr lang="en-US" dirty="0">
                <a:solidFill>
                  <a:srgbClr val="000000"/>
                </a:solidFill>
                <a:effectLst/>
              </a:rPr>
              <a:t>During each training epoch a percentage of random neurons in the layer are dropped out.</a:t>
            </a:r>
          </a:p>
          <a:p>
            <a:r>
              <a:rPr lang="en-US" dirty="0">
                <a:solidFill>
                  <a:srgbClr val="000000"/>
                </a:solidFill>
                <a:effectLst/>
              </a:rPr>
              <a:t>Prevents overfitting</a:t>
            </a:r>
          </a:p>
          <a:p>
            <a:r>
              <a:rPr lang="en-US" dirty="0">
                <a:solidFill>
                  <a:srgbClr val="000000"/>
                </a:solidFill>
                <a:effectLst/>
              </a:rPr>
              <a:t>Neurons are only dropped out during training, not inference.</a:t>
            </a:r>
          </a:p>
          <a:p>
            <a:endParaRPr lang="en-US" dirty="0"/>
          </a:p>
        </p:txBody>
      </p:sp>
    </p:spTree>
    <p:extLst>
      <p:ext uri="{BB962C8B-B14F-4D97-AF65-F5344CB8AC3E}">
        <p14:creationId xmlns:p14="http://schemas.microsoft.com/office/powerpoint/2010/main" val="382620963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dirty="0"/>
            </a:br>
            <a:r>
              <a:rPr lang="en-US" dirty="0"/>
              <a:t>Example:</a:t>
            </a:r>
            <a:br>
              <a:rPr lang="en-US" dirty="0"/>
            </a:br>
            <a:r>
              <a:rPr lang="en-US" dirty="0"/>
              <a:t>Convolutional Neural Networks</a:t>
            </a:r>
          </a:p>
        </p:txBody>
      </p:sp>
    </p:spTree>
    <p:extLst>
      <p:ext uri="{BB962C8B-B14F-4D97-AF65-F5344CB8AC3E}">
        <p14:creationId xmlns:p14="http://schemas.microsoft.com/office/powerpoint/2010/main" val="2783194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Convolutional Neural Networks?</a:t>
            </a:r>
          </a:p>
        </p:txBody>
      </p:sp>
      <p:sp>
        <p:nvSpPr>
          <p:cNvPr id="3" name="Content Placeholder 2"/>
          <p:cNvSpPr>
            <a:spLocks noGrp="1"/>
          </p:cNvSpPr>
          <p:nvPr>
            <p:ph sz="quarter" idx="10"/>
          </p:nvPr>
        </p:nvSpPr>
        <p:spPr/>
        <p:txBody>
          <a:bodyPr lIns="91440" tIns="45720" rIns="91440" bIns="45720" anchor="t">
            <a:noAutofit/>
          </a:bodyPr>
          <a:lstStyle/>
          <a:p>
            <a:pPr marL="0" indent="0">
              <a:buNone/>
            </a:pPr>
            <a:endParaRPr lang="en-US" dirty="0"/>
          </a:p>
          <a:p>
            <a:pPr marL="0" indent="0">
              <a:buNone/>
            </a:pPr>
            <a:r>
              <a:rPr lang="en-US" dirty="0"/>
              <a:t>Originally, convolutional neural networks (CNNs) were a technique for analyzing images. </a:t>
            </a:r>
            <a:endParaRPr lang="en-US" dirty="0">
              <a:ea typeface="Calibri" panose="020F0502020204030204"/>
              <a:cs typeface="Calibri" panose="020F0502020204030204"/>
            </a:endParaRPr>
          </a:p>
          <a:p>
            <a:pPr marL="0" indent="0">
              <a:buNone/>
            </a:pPr>
            <a:endParaRPr lang="en-US" dirty="0"/>
          </a:p>
          <a:p>
            <a:pPr marL="0" indent="0">
              <a:buNone/>
            </a:pPr>
            <a:r>
              <a:rPr lang="en-US" dirty="0"/>
              <a:t>Applications have expanded to include analysis of text, video, and audio.</a:t>
            </a: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1364200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Idea behind CNN</a:t>
            </a:r>
          </a:p>
        </p:txBody>
      </p:sp>
      <p:pic>
        <p:nvPicPr>
          <p:cNvPr id="5" name="Content Placeholder 4"/>
          <p:cNvPicPr>
            <a:picLocks noGrp="1" noChangeAspect="1"/>
          </p:cNvPicPr>
          <p:nvPr>
            <p:ph sz="quarter" idx="10"/>
          </p:nvPr>
        </p:nvPicPr>
        <p:blipFill rotWithShape="1">
          <a:blip r:embed="rId2">
            <a:extLst>
              <a:ext uri="{28A0092B-C50C-407E-A947-70E740481C1C}">
                <a14:useLocalDpi xmlns:a14="http://schemas.microsoft.com/office/drawing/2010/main" val="0"/>
              </a:ext>
            </a:extLst>
          </a:blip>
          <a:stretch/>
        </p:blipFill>
        <p:spPr>
          <a:xfrm>
            <a:off x="6547290" y="1226059"/>
            <a:ext cx="5644710" cy="3578172"/>
          </a:xfrm>
        </p:spPr>
      </p:pic>
      <p:sp>
        <p:nvSpPr>
          <p:cNvPr id="4" name="Rectangle 3"/>
          <p:cNvSpPr/>
          <p:nvPr/>
        </p:nvSpPr>
        <p:spPr>
          <a:xfrm>
            <a:off x="6477000" y="5040451"/>
            <a:ext cx="3807080" cy="1200329"/>
          </a:xfrm>
          <a:prstGeom prst="rect">
            <a:avLst/>
          </a:prstGeom>
          <a:ln>
            <a:solidFill>
              <a:srgbClr val="002060"/>
            </a:solidFill>
          </a:ln>
        </p:spPr>
        <p:txBody>
          <a:bodyPr wrap="square">
            <a:spAutoFit/>
          </a:bodyPr>
          <a:lstStyle/>
          <a:p>
            <a:r>
              <a:rPr lang="en-US" dirty="0"/>
              <a:t>Image borrowed from https://tekrighter.wordpress.com/2014/03/13/metabolomics-elephants-and-blind-men/</a:t>
            </a:r>
          </a:p>
        </p:txBody>
      </p:sp>
      <p:sp>
        <p:nvSpPr>
          <p:cNvPr id="6" name="Content Placeholder 2"/>
          <p:cNvSpPr txBox="1">
            <a:spLocks/>
          </p:cNvSpPr>
          <p:nvPr/>
        </p:nvSpPr>
        <p:spPr>
          <a:xfrm>
            <a:off x="1981200" y="1600200"/>
            <a:ext cx="4495800" cy="4876800"/>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dirty="0"/>
              <a:t>Recall the old joke about the blind-folded scientists trying to identify an elephant.</a:t>
            </a:r>
          </a:p>
          <a:p>
            <a:pPr marL="0" indent="0">
              <a:buNone/>
            </a:pPr>
            <a:endParaRPr lang="en-US" dirty="0"/>
          </a:p>
          <a:p>
            <a:pPr marL="0" indent="0">
              <a:buNone/>
            </a:pPr>
            <a:r>
              <a:rPr lang="en-US" dirty="0"/>
              <a:t>A CNN works in a similar way. It breaks an image down into smaller parts and tests whether these parts match known parts.</a:t>
            </a:r>
          </a:p>
          <a:p>
            <a:pPr marL="0" indent="0">
              <a:buNone/>
            </a:pPr>
            <a:endParaRPr lang="en-US" dirty="0"/>
          </a:p>
          <a:p>
            <a:pPr marL="0" indent="0">
              <a:buNone/>
            </a:pPr>
            <a:r>
              <a:rPr lang="en-US" dirty="0"/>
              <a:t>It also needs to check if specific parts are within certain proximities.</a:t>
            </a:r>
          </a:p>
          <a:p>
            <a:pPr marL="0" indent="0">
              <a:buNone/>
            </a:pPr>
            <a:r>
              <a:rPr lang="en-US" dirty="0"/>
              <a:t> </a:t>
            </a:r>
          </a:p>
          <a:p>
            <a:pPr marL="0" indent="0">
              <a:buNone/>
            </a:pPr>
            <a:r>
              <a:rPr lang="en-US" dirty="0"/>
              <a:t>For example, the tusks are near the trunk and not near the tail.</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0238213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sz="quarter" idx="10"/>
          </p:nvPr>
        </p:nvSpPr>
        <p:spPr/>
        <p:txBody>
          <a:bodyPr>
            <a:normAutofit fontScale="85000" lnSpcReduction="20000"/>
          </a:bodyPr>
          <a:lstStyle/>
          <a:p>
            <a:r>
              <a:rPr lang="en-US" dirty="0"/>
              <a:t>Overview of Deep Learning</a:t>
            </a:r>
          </a:p>
          <a:p>
            <a:pPr lvl="1"/>
            <a:r>
              <a:rPr lang="en-US" dirty="0"/>
              <a:t>Example: Convolutional Neural Network</a:t>
            </a:r>
          </a:p>
          <a:p>
            <a:r>
              <a:rPr lang="en-US" dirty="0"/>
              <a:t>Introduction to GPUs and GPU Computing</a:t>
            </a:r>
          </a:p>
          <a:p>
            <a:r>
              <a:rPr lang="en-US" dirty="0"/>
              <a:t>Tensorflow/</a:t>
            </a:r>
            <a:r>
              <a:rPr lang="en-US" dirty="0" err="1"/>
              <a:t>Keras</a:t>
            </a:r>
            <a:endParaRPr lang="en-US" dirty="0"/>
          </a:p>
          <a:p>
            <a:pPr lvl="1"/>
            <a:r>
              <a:rPr lang="en-US" dirty="0"/>
              <a:t>Single-GPU </a:t>
            </a:r>
          </a:p>
          <a:p>
            <a:r>
              <a:rPr lang="en-US" dirty="0"/>
              <a:t>PyTorch</a:t>
            </a:r>
          </a:p>
          <a:p>
            <a:pPr lvl="1"/>
            <a:r>
              <a:rPr lang="en-US" dirty="0"/>
              <a:t>Single-GPU </a:t>
            </a:r>
          </a:p>
          <a:p>
            <a:r>
              <a:rPr lang="en-US" dirty="0"/>
              <a:t>Distributed Training</a:t>
            </a:r>
          </a:p>
          <a:p>
            <a:pPr lvl="1"/>
            <a:r>
              <a:rPr lang="en-US" dirty="0"/>
              <a:t>TF Multi-GPU </a:t>
            </a:r>
          </a:p>
          <a:p>
            <a:pPr lvl="1"/>
            <a:r>
              <a:rPr lang="en-US" dirty="0"/>
              <a:t>PT Multi-GPU </a:t>
            </a:r>
          </a:p>
          <a:p>
            <a:pPr lvl="1"/>
            <a:r>
              <a:rPr lang="en-US" dirty="0"/>
              <a:t>PT Lightning Multi-GPU </a:t>
            </a:r>
          </a:p>
          <a:p>
            <a:r>
              <a:rPr lang="en-US" dirty="0"/>
              <a:t>Remarks</a:t>
            </a:r>
          </a:p>
          <a:p>
            <a:pPr marL="457200" lvl="1" indent="0">
              <a:buNone/>
            </a:pPr>
            <a:br>
              <a:rPr lang="en-US" dirty="0"/>
            </a:b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50041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Is the image on the left most like an X or an O?</a:t>
            </a:r>
          </a:p>
        </p:txBody>
      </p:sp>
      <p:pic>
        <p:nvPicPr>
          <p:cNvPr id="4" name="Content Placeholder 3"/>
          <p:cNvPicPr>
            <a:picLocks noGrp="1" noChangeAspect="1"/>
          </p:cNvPicPr>
          <p:nvPr>
            <p:ph sz="quarter" idx="10"/>
          </p:nvPr>
        </p:nvPicPr>
        <p:blipFill rotWithShape="1">
          <a:blip r:embed="rId2" cstate="print">
            <a:extLst>
              <a:ext uri="{28A0092B-C50C-407E-A947-70E740481C1C}">
                <a14:useLocalDpi xmlns:a14="http://schemas.microsoft.com/office/drawing/2010/main" val="0"/>
              </a:ext>
            </a:extLst>
          </a:blip>
          <a:srcRect l="57142"/>
          <a:stretch/>
        </p:blipFill>
        <p:spPr>
          <a:xfrm>
            <a:off x="2801189" y="2908212"/>
            <a:ext cx="1348548" cy="1554555"/>
          </a:xfrm>
        </p:spPr>
      </p:pic>
      <p:grpSp>
        <p:nvGrpSpPr>
          <p:cNvPr id="8" name="Group 7"/>
          <p:cNvGrpSpPr/>
          <p:nvPr/>
        </p:nvGrpSpPr>
        <p:grpSpPr>
          <a:xfrm>
            <a:off x="6226684" y="1524001"/>
            <a:ext cx="2024632" cy="4353533"/>
            <a:chOff x="4038600" y="1524000"/>
            <a:chExt cx="2024632" cy="4353533"/>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265" t="992" r="70936" b="-992"/>
            <a:stretch/>
          </p:blipFill>
          <p:spPr>
            <a:xfrm>
              <a:off x="4038600" y="1524000"/>
              <a:ext cx="2024632" cy="4353533"/>
            </a:xfrm>
            <a:prstGeom prst="rect">
              <a:avLst/>
            </a:prstGeom>
          </p:spPr>
        </p:pic>
        <p:sp>
          <p:nvSpPr>
            <p:cNvPr id="6" name="Rectangle 5"/>
            <p:cNvSpPr/>
            <p:nvPr/>
          </p:nvSpPr>
          <p:spPr>
            <a:xfrm>
              <a:off x="5715000" y="2514600"/>
              <a:ext cx="348232" cy="533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15000" y="4419600"/>
              <a:ext cx="348232" cy="533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1561511" y="5784988"/>
            <a:ext cx="7829516" cy="707886"/>
          </a:xfrm>
          <a:prstGeom prst="rect">
            <a:avLst/>
          </a:prstGeom>
          <a:noFill/>
        </p:spPr>
        <p:txBody>
          <a:bodyPr wrap="none" rtlCol="0">
            <a:spAutoFit/>
          </a:bodyPr>
          <a:lstStyle/>
          <a:p>
            <a:r>
              <a:rPr lang="en-US" sz="2000" dirty="0"/>
              <a:t>Images borrowed from </a:t>
            </a:r>
          </a:p>
          <a:p>
            <a:r>
              <a:rPr lang="en-US" sz="2000" dirty="0"/>
              <a:t>http://brohrer.github.io/how_convolutional_neural_networks_work.html</a:t>
            </a:r>
          </a:p>
        </p:txBody>
      </p:sp>
    </p:spTree>
    <p:extLst>
      <p:ext uri="{BB962C8B-B14F-4D97-AF65-F5344CB8AC3E}">
        <p14:creationId xmlns:p14="http://schemas.microsoft.com/office/powerpoint/2010/main" val="322601927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features are in common?</a:t>
            </a:r>
          </a:p>
        </p:txBody>
      </p:sp>
      <p:sp>
        <p:nvSpPr>
          <p:cNvPr id="3" name="Content Placeholder 2">
            <a:extLst>
              <a:ext uri="{FF2B5EF4-FFF2-40B4-BE49-F238E27FC236}">
                <a16:creationId xmlns:a16="http://schemas.microsoft.com/office/drawing/2014/main" id="{8DC8868A-4C35-456C-8465-702989767D88}"/>
              </a:ext>
            </a:extLst>
          </p:cNvPr>
          <p:cNvSpPr>
            <a:spLocks noGrp="1"/>
          </p:cNvSpPr>
          <p:nvPr>
            <p:ph sz="quarter" idx="10"/>
          </p:nvPr>
        </p:nvSpPr>
        <p:spPr/>
        <p:txBody>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552" y="2264976"/>
            <a:ext cx="5349494" cy="2743200"/>
          </a:xfrm>
          <a:prstGeom prst="rect">
            <a:avLst/>
          </a:prstGeom>
        </p:spPr>
      </p:pic>
      <p:grpSp>
        <p:nvGrpSpPr>
          <p:cNvPr id="14" name="Group 13"/>
          <p:cNvGrpSpPr>
            <a:grpSpLocks noChangeAspect="1"/>
          </p:cNvGrpSpPr>
          <p:nvPr/>
        </p:nvGrpSpPr>
        <p:grpSpPr>
          <a:xfrm>
            <a:off x="2171560" y="2264976"/>
            <a:ext cx="2400440" cy="2743200"/>
            <a:chOff x="6291122" y="1676400"/>
            <a:chExt cx="4031395" cy="4449347"/>
          </a:xfrm>
        </p:grpSpPr>
        <p:grpSp>
          <p:nvGrpSpPr>
            <p:cNvPr id="12" name="Group 11"/>
            <p:cNvGrpSpPr/>
            <p:nvPr/>
          </p:nvGrpSpPr>
          <p:grpSpPr>
            <a:xfrm>
              <a:off x="6291122" y="1676400"/>
              <a:ext cx="4031395" cy="4449347"/>
              <a:chOff x="6291122" y="1676400"/>
              <a:chExt cx="4031395" cy="4449347"/>
            </a:xfrm>
          </p:grpSpPr>
          <p:grpSp>
            <p:nvGrpSpPr>
              <p:cNvPr id="8" name="Group 7"/>
              <p:cNvGrpSpPr>
                <a:grpSpLocks noChangeAspect="1"/>
              </p:cNvGrpSpPr>
              <p:nvPr/>
            </p:nvGrpSpPr>
            <p:grpSpPr>
              <a:xfrm>
                <a:off x="6291122" y="1676400"/>
                <a:ext cx="4031395" cy="4449347"/>
                <a:chOff x="4201922" y="3442240"/>
                <a:chExt cx="3374387" cy="3724224"/>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265" t="48250" r="70936" b="423"/>
                <a:stretch/>
              </p:blipFill>
              <p:spPr>
                <a:xfrm>
                  <a:off x="4201922" y="3442240"/>
                  <a:ext cx="3374387" cy="3724224"/>
                </a:xfrm>
                <a:prstGeom prst="rect">
                  <a:avLst/>
                </a:prstGeom>
              </p:spPr>
            </p:pic>
            <p:sp>
              <p:nvSpPr>
                <p:cNvPr id="7" name="Rectangle 6"/>
                <p:cNvSpPr/>
                <p:nvPr/>
              </p:nvSpPr>
              <p:spPr>
                <a:xfrm>
                  <a:off x="6972546" y="4972995"/>
                  <a:ext cx="603762" cy="533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7643438" y="2895600"/>
                <a:ext cx="586161" cy="495300"/>
              </a:xfrm>
              <a:prstGeom prst="rect">
                <a:avLst/>
              </a:pr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7643439" y="4229100"/>
              <a:ext cx="586161" cy="495300"/>
            </a:xfrm>
            <a:prstGeom prst="rect">
              <a:avLst/>
            </a:prstGeom>
            <a:no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EAECE338-47AD-C00E-F2D6-B395072476B2}"/>
              </a:ext>
            </a:extLst>
          </p:cNvPr>
          <p:cNvSpPr/>
          <p:nvPr/>
        </p:nvSpPr>
        <p:spPr>
          <a:xfrm>
            <a:off x="5303108" y="3237470"/>
            <a:ext cx="628135" cy="59724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18857A-2C21-93AA-718C-3F7496687CDC}"/>
              </a:ext>
            </a:extLst>
          </p:cNvPr>
          <p:cNvSpPr/>
          <p:nvPr/>
        </p:nvSpPr>
        <p:spPr>
          <a:xfrm>
            <a:off x="4951800" y="3858980"/>
            <a:ext cx="349022" cy="305372"/>
          </a:xfrm>
          <a:prstGeom prst="rect">
            <a:avLst/>
          </a:pr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B03E90B-1891-AAFB-CA3D-F52D2018C1BB}"/>
              </a:ext>
            </a:extLst>
          </p:cNvPr>
          <p:cNvSpPr/>
          <p:nvPr/>
        </p:nvSpPr>
        <p:spPr>
          <a:xfrm>
            <a:off x="4951801" y="2940893"/>
            <a:ext cx="349022" cy="305372"/>
          </a:xfrm>
          <a:prstGeom prst="rect">
            <a:avLst/>
          </a:prstGeom>
          <a:no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99D4F2-A580-D4EA-7A08-1CBD0B15FAAA}"/>
              </a:ext>
            </a:extLst>
          </p:cNvPr>
          <p:cNvSpPr/>
          <p:nvPr/>
        </p:nvSpPr>
        <p:spPr>
          <a:xfrm>
            <a:off x="8464378" y="3237470"/>
            <a:ext cx="628135" cy="59724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46ECDD-B63C-A4CF-8433-8761127D8F7C}"/>
              </a:ext>
            </a:extLst>
          </p:cNvPr>
          <p:cNvSpPr/>
          <p:nvPr/>
        </p:nvSpPr>
        <p:spPr>
          <a:xfrm>
            <a:off x="8133666" y="3105649"/>
            <a:ext cx="349022" cy="305372"/>
          </a:xfrm>
          <a:prstGeom prst="rect">
            <a:avLst/>
          </a:prstGeom>
          <a:noFill/>
          <a:ln w="57150">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6988F6-D987-0A91-A058-B78F36602578}"/>
              </a:ext>
            </a:extLst>
          </p:cNvPr>
          <p:cNvSpPr/>
          <p:nvPr/>
        </p:nvSpPr>
        <p:spPr>
          <a:xfrm>
            <a:off x="8288124" y="3858980"/>
            <a:ext cx="349022" cy="305372"/>
          </a:xfrm>
          <a:prstGeom prst="rect">
            <a:avLst/>
          </a:pr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23985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Blocks of CNN</a:t>
            </a:r>
          </a:p>
        </p:txBody>
      </p:sp>
      <p:sp>
        <p:nvSpPr>
          <p:cNvPr id="3" name="Content Placeholder 2"/>
          <p:cNvSpPr>
            <a:spLocks noGrp="1"/>
          </p:cNvSpPr>
          <p:nvPr>
            <p:ph sz="quarter" idx="10"/>
          </p:nvPr>
        </p:nvSpPr>
        <p:spPr/>
        <p:txBody>
          <a:bodyPr>
            <a:normAutofit/>
          </a:bodyPr>
          <a:lstStyle/>
          <a:p>
            <a:r>
              <a:rPr lang="en-US" sz="2400" dirty="0"/>
              <a:t>CNN performs a combination of layers</a:t>
            </a:r>
          </a:p>
          <a:p>
            <a:pPr lvl="1"/>
            <a:r>
              <a:rPr lang="en-US" sz="1800" dirty="0"/>
              <a:t>Convolution Layer</a:t>
            </a:r>
          </a:p>
          <a:p>
            <a:pPr lvl="2"/>
            <a:r>
              <a:rPr lang="en-US" sz="1400" dirty="0"/>
              <a:t>Compares a feature with all subsets of the image</a:t>
            </a:r>
          </a:p>
          <a:p>
            <a:pPr lvl="2"/>
            <a:r>
              <a:rPr lang="en-US" sz="1400" dirty="0"/>
              <a:t>Creates a map showing where the comparable features occur </a:t>
            </a:r>
          </a:p>
          <a:p>
            <a:pPr lvl="1"/>
            <a:r>
              <a:rPr lang="en-US" sz="1800" dirty="0"/>
              <a:t>Rectified Linear Units (</a:t>
            </a:r>
            <a:r>
              <a:rPr lang="en-US" sz="1800" dirty="0" err="1"/>
              <a:t>ReLU</a:t>
            </a:r>
            <a:r>
              <a:rPr lang="en-US" sz="1800" dirty="0"/>
              <a:t>) Layer</a:t>
            </a:r>
          </a:p>
          <a:p>
            <a:pPr lvl="2"/>
            <a:r>
              <a:rPr lang="en-US" sz="1400" dirty="0"/>
              <a:t>Goes through the features maps and replaces negative values with 0</a:t>
            </a:r>
          </a:p>
          <a:p>
            <a:pPr lvl="1"/>
            <a:r>
              <a:rPr lang="en-US" sz="1800" dirty="0"/>
              <a:t>Pooling Layer</a:t>
            </a:r>
          </a:p>
          <a:p>
            <a:pPr lvl="2"/>
            <a:r>
              <a:rPr lang="en-US" sz="1400" dirty="0"/>
              <a:t>Reduces the size of the rectified feature maps by taking the maximum value of a subset</a:t>
            </a:r>
          </a:p>
          <a:p>
            <a:pPr lvl="2"/>
            <a:endParaRPr lang="en-US" sz="1400" dirty="0"/>
          </a:p>
          <a:p>
            <a:pPr lvl="2"/>
            <a:endParaRPr lang="en-US" sz="1400" dirty="0"/>
          </a:p>
          <a:p>
            <a:r>
              <a:rPr lang="en-US" sz="2200" dirty="0"/>
              <a:t>And ends with a final layer</a:t>
            </a:r>
            <a:endParaRPr lang="en-US" sz="1400" dirty="0"/>
          </a:p>
          <a:p>
            <a:pPr lvl="1"/>
            <a:r>
              <a:rPr lang="en-US" sz="1800" dirty="0"/>
              <a:t>Classification (Fully-connected layer) layer</a:t>
            </a:r>
          </a:p>
          <a:p>
            <a:pPr lvl="2"/>
            <a:r>
              <a:rPr lang="en-US" sz="1400" dirty="0"/>
              <a:t>Combines the specific features to determine the classification of the image</a:t>
            </a:r>
          </a:p>
          <a:p>
            <a:pPr lvl="1"/>
            <a:endParaRPr lang="en-US" sz="1800" dirty="0"/>
          </a:p>
        </p:txBody>
      </p:sp>
    </p:spTree>
    <p:extLst>
      <p:ext uri="{BB962C8B-B14F-4D97-AF65-F5344CB8AC3E}">
        <p14:creationId xmlns:p14="http://schemas.microsoft.com/office/powerpoint/2010/main" val="151216834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5BBA-FC93-1B65-321F-D941EC6D4379}"/>
              </a:ext>
            </a:extLst>
          </p:cNvPr>
          <p:cNvSpPr>
            <a:spLocks noGrp="1"/>
          </p:cNvSpPr>
          <p:nvPr>
            <p:ph type="title"/>
          </p:nvPr>
        </p:nvSpPr>
        <p:spPr/>
        <p:txBody>
          <a:bodyPr/>
          <a:lstStyle/>
          <a:p>
            <a:r>
              <a:rPr lang="en-US" dirty="0"/>
              <a:t>Steps</a:t>
            </a:r>
          </a:p>
        </p:txBody>
      </p:sp>
      <p:grpSp>
        <p:nvGrpSpPr>
          <p:cNvPr id="5" name="Group 4">
            <a:extLst>
              <a:ext uri="{FF2B5EF4-FFF2-40B4-BE49-F238E27FC236}">
                <a16:creationId xmlns:a16="http://schemas.microsoft.com/office/drawing/2014/main" id="{2203D9DE-4026-5798-5EF0-DE0C188F41D4}"/>
              </a:ext>
            </a:extLst>
          </p:cNvPr>
          <p:cNvGrpSpPr>
            <a:grpSpLocks noChangeAspect="1"/>
          </p:cNvGrpSpPr>
          <p:nvPr/>
        </p:nvGrpSpPr>
        <p:grpSpPr>
          <a:xfrm>
            <a:off x="9336387" y="2312323"/>
            <a:ext cx="948267" cy="914400"/>
            <a:chOff x="3200400" y="1905000"/>
            <a:chExt cx="2133600" cy="2057400"/>
          </a:xfrm>
        </p:grpSpPr>
        <p:sp>
          <p:nvSpPr>
            <p:cNvPr id="51" name="Rectangle 50">
              <a:extLst>
                <a:ext uri="{FF2B5EF4-FFF2-40B4-BE49-F238E27FC236}">
                  <a16:creationId xmlns:a16="http://schemas.microsoft.com/office/drawing/2014/main" id="{182A1B5A-D59E-3608-0B93-430D4EDDD5C1}"/>
                </a:ext>
              </a:extLst>
            </p:cNvPr>
            <p:cNvSpPr/>
            <p:nvPr/>
          </p:nvSpPr>
          <p:spPr>
            <a:xfrm>
              <a:off x="3200400" y="19050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01AAD6-33E5-B580-035A-C5DD94190E1D}"/>
                </a:ext>
              </a:extLst>
            </p:cNvPr>
            <p:cNvSpPr/>
            <p:nvPr/>
          </p:nvSpPr>
          <p:spPr>
            <a:xfrm>
              <a:off x="3352800" y="20574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32FEB2D-8301-D90E-5039-5577317D9794}"/>
                </a:ext>
              </a:extLst>
            </p:cNvPr>
            <p:cNvSpPr/>
            <p:nvPr/>
          </p:nvSpPr>
          <p:spPr>
            <a:xfrm>
              <a:off x="3505200" y="22098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0464D80-E3CF-F745-0389-6EFA26B36871}"/>
                </a:ext>
              </a:extLst>
            </p:cNvPr>
            <p:cNvSpPr/>
            <p:nvPr/>
          </p:nvSpPr>
          <p:spPr>
            <a:xfrm>
              <a:off x="3657600" y="23622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714764F-C94A-2F58-D54D-1582BD5D5E4B}"/>
                </a:ext>
              </a:extLst>
            </p:cNvPr>
            <p:cNvSpPr/>
            <p:nvPr/>
          </p:nvSpPr>
          <p:spPr>
            <a:xfrm>
              <a:off x="3810000" y="25146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9428208-3E8D-3942-3075-219DDC69F7CD}"/>
                </a:ext>
              </a:extLst>
            </p:cNvPr>
            <p:cNvSpPr/>
            <p:nvPr/>
          </p:nvSpPr>
          <p:spPr>
            <a:xfrm>
              <a:off x="3962400" y="26670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11C1A221-C444-5EB4-1D67-A3C0E4563971}"/>
              </a:ext>
            </a:extLst>
          </p:cNvPr>
          <p:cNvPicPr>
            <a:picLocks noChangeAspect="1"/>
          </p:cNvPicPr>
          <p:nvPr/>
        </p:nvPicPr>
        <p:blipFill rotWithShape="1">
          <a:blip r:embed="rId3">
            <a:extLst>
              <a:ext uri="{28A0092B-C50C-407E-A947-70E740481C1C}">
                <a14:useLocalDpi xmlns:a14="http://schemas.microsoft.com/office/drawing/2010/main" val="0"/>
              </a:ext>
            </a:extLst>
          </a:blip>
          <a:srcRect l="60000" t="23179" r="24167" b="36590"/>
          <a:stretch/>
        </p:blipFill>
        <p:spPr>
          <a:xfrm>
            <a:off x="2423806" y="1747058"/>
            <a:ext cx="1447800" cy="2057400"/>
          </a:xfrm>
          <a:prstGeom prst="rect">
            <a:avLst/>
          </a:prstGeom>
        </p:spPr>
      </p:pic>
      <p:grpSp>
        <p:nvGrpSpPr>
          <p:cNvPr id="7" name="Group 6">
            <a:extLst>
              <a:ext uri="{FF2B5EF4-FFF2-40B4-BE49-F238E27FC236}">
                <a16:creationId xmlns:a16="http://schemas.microsoft.com/office/drawing/2014/main" id="{D114BF91-721B-0996-C3FC-DC77CF6639ED}"/>
              </a:ext>
            </a:extLst>
          </p:cNvPr>
          <p:cNvGrpSpPr/>
          <p:nvPr/>
        </p:nvGrpSpPr>
        <p:grpSpPr>
          <a:xfrm>
            <a:off x="4185756" y="1670858"/>
            <a:ext cx="2133600" cy="2057400"/>
            <a:chOff x="3200400" y="1905000"/>
            <a:chExt cx="2133600" cy="2057400"/>
          </a:xfrm>
        </p:grpSpPr>
        <p:sp>
          <p:nvSpPr>
            <p:cNvPr id="45" name="Rectangle 44">
              <a:extLst>
                <a:ext uri="{FF2B5EF4-FFF2-40B4-BE49-F238E27FC236}">
                  <a16:creationId xmlns:a16="http://schemas.microsoft.com/office/drawing/2014/main" id="{BDD0A465-C593-0855-38DF-8E8A0880F8F4}"/>
                </a:ext>
              </a:extLst>
            </p:cNvPr>
            <p:cNvSpPr/>
            <p:nvPr/>
          </p:nvSpPr>
          <p:spPr>
            <a:xfrm>
              <a:off x="3200400" y="19050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1CC7B0-0276-12A6-BB03-A09CAA7E20F2}"/>
                </a:ext>
              </a:extLst>
            </p:cNvPr>
            <p:cNvSpPr/>
            <p:nvPr/>
          </p:nvSpPr>
          <p:spPr>
            <a:xfrm>
              <a:off x="3352800" y="20574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46F3C97-EE9F-FF4E-788A-A9E329B4B5EF}"/>
                </a:ext>
              </a:extLst>
            </p:cNvPr>
            <p:cNvSpPr/>
            <p:nvPr/>
          </p:nvSpPr>
          <p:spPr>
            <a:xfrm>
              <a:off x="3505200" y="22098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F0EBD4C-1757-D74C-A1AE-279404257B75}"/>
                </a:ext>
              </a:extLst>
            </p:cNvPr>
            <p:cNvSpPr/>
            <p:nvPr/>
          </p:nvSpPr>
          <p:spPr>
            <a:xfrm>
              <a:off x="3657600" y="23622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9C8EA04-557F-AA8D-0D93-21E29FD5EC40}"/>
                </a:ext>
              </a:extLst>
            </p:cNvPr>
            <p:cNvSpPr/>
            <p:nvPr/>
          </p:nvSpPr>
          <p:spPr>
            <a:xfrm>
              <a:off x="3810000" y="25146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C840493-022D-5EBC-05CE-0D506014629E}"/>
                </a:ext>
              </a:extLst>
            </p:cNvPr>
            <p:cNvSpPr/>
            <p:nvPr/>
          </p:nvSpPr>
          <p:spPr>
            <a:xfrm>
              <a:off x="3962400" y="26670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6B9B33C-48F1-F216-876D-6793FCAF6437}"/>
              </a:ext>
            </a:extLst>
          </p:cNvPr>
          <p:cNvSpPr/>
          <p:nvPr/>
        </p:nvSpPr>
        <p:spPr>
          <a:xfrm>
            <a:off x="3580661" y="2564476"/>
            <a:ext cx="173180" cy="193964"/>
          </a:xfrm>
          <a:prstGeom prst="rect">
            <a:avLst/>
          </a:prstGeom>
          <a:noFill/>
          <a:ln w="28575">
            <a:solidFill>
              <a:srgbClr val="2F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86AC83-E937-CC32-12C1-958FC74A14AC}"/>
              </a:ext>
            </a:extLst>
          </p:cNvPr>
          <p:cNvSpPr/>
          <p:nvPr/>
        </p:nvSpPr>
        <p:spPr>
          <a:xfrm>
            <a:off x="3324351" y="2089958"/>
            <a:ext cx="228600" cy="22860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2781633-2E6B-7285-B679-434F91D2A3F9}"/>
              </a:ext>
            </a:extLst>
          </p:cNvPr>
          <p:cNvCxnSpPr>
            <a:cxnSpLocks/>
            <a:endCxn id="14" idx="0"/>
          </p:cNvCxnSpPr>
          <p:nvPr/>
        </p:nvCxnSpPr>
        <p:spPr>
          <a:xfrm>
            <a:off x="3748646" y="2585256"/>
            <a:ext cx="2278033" cy="403168"/>
          </a:xfrm>
          <a:prstGeom prst="line">
            <a:avLst/>
          </a:prstGeom>
          <a:ln w="28575">
            <a:solidFill>
              <a:srgbClr val="2FBA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F58AE0-C87F-F762-4EEA-D2DDA225D34D}"/>
              </a:ext>
            </a:extLst>
          </p:cNvPr>
          <p:cNvCxnSpPr>
            <a:cxnSpLocks/>
            <a:stCxn id="8" idx="2"/>
            <a:endCxn id="14" idx="2"/>
          </p:cNvCxnSpPr>
          <p:nvPr/>
        </p:nvCxnSpPr>
        <p:spPr>
          <a:xfrm>
            <a:off x="3667251" y="2758440"/>
            <a:ext cx="2359428" cy="380535"/>
          </a:xfrm>
          <a:prstGeom prst="line">
            <a:avLst/>
          </a:prstGeom>
          <a:ln w="28575">
            <a:solidFill>
              <a:srgbClr val="2FBAFF"/>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2FD6EC4D-8167-A056-F82A-416094E50433}"/>
              </a:ext>
            </a:extLst>
          </p:cNvPr>
          <p:cNvGrpSpPr/>
          <p:nvPr/>
        </p:nvGrpSpPr>
        <p:grpSpPr>
          <a:xfrm>
            <a:off x="6430366" y="1670858"/>
            <a:ext cx="2133600" cy="2057400"/>
            <a:chOff x="3200400" y="1905000"/>
            <a:chExt cx="2133600" cy="2057400"/>
          </a:xfrm>
        </p:grpSpPr>
        <p:sp>
          <p:nvSpPr>
            <p:cNvPr id="39" name="Rectangle 38">
              <a:extLst>
                <a:ext uri="{FF2B5EF4-FFF2-40B4-BE49-F238E27FC236}">
                  <a16:creationId xmlns:a16="http://schemas.microsoft.com/office/drawing/2014/main" id="{2DD32DE5-20C6-B197-24D1-0EE2555CB6A8}"/>
                </a:ext>
              </a:extLst>
            </p:cNvPr>
            <p:cNvSpPr/>
            <p:nvPr/>
          </p:nvSpPr>
          <p:spPr>
            <a:xfrm>
              <a:off x="3200400" y="19050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B931EFA-02DB-DBE3-449F-7725DA56611D}"/>
                </a:ext>
              </a:extLst>
            </p:cNvPr>
            <p:cNvSpPr/>
            <p:nvPr/>
          </p:nvSpPr>
          <p:spPr>
            <a:xfrm>
              <a:off x="3352800" y="20574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CBABC49-FB2C-1026-465B-4387D56A78E2}"/>
                </a:ext>
              </a:extLst>
            </p:cNvPr>
            <p:cNvSpPr/>
            <p:nvPr/>
          </p:nvSpPr>
          <p:spPr>
            <a:xfrm>
              <a:off x="3505200" y="22098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B3FBDDE-12C4-2513-E590-143861B06BE7}"/>
                </a:ext>
              </a:extLst>
            </p:cNvPr>
            <p:cNvSpPr/>
            <p:nvPr/>
          </p:nvSpPr>
          <p:spPr>
            <a:xfrm>
              <a:off x="3657600" y="23622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80EFCE1-C481-00F1-8B5B-0389C514C1FA}"/>
                </a:ext>
              </a:extLst>
            </p:cNvPr>
            <p:cNvSpPr/>
            <p:nvPr/>
          </p:nvSpPr>
          <p:spPr>
            <a:xfrm>
              <a:off x="3810000" y="25146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D9513E-76FC-5652-A3C0-31DD5A6930C0}"/>
                </a:ext>
              </a:extLst>
            </p:cNvPr>
            <p:cNvSpPr/>
            <p:nvPr/>
          </p:nvSpPr>
          <p:spPr>
            <a:xfrm>
              <a:off x="3962400" y="26670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E9A27C8-6E63-A30B-8CCB-2AE0363051B3}"/>
              </a:ext>
            </a:extLst>
          </p:cNvPr>
          <p:cNvGrpSpPr>
            <a:grpSpLocks noChangeAspect="1"/>
          </p:cNvGrpSpPr>
          <p:nvPr/>
        </p:nvGrpSpPr>
        <p:grpSpPr>
          <a:xfrm>
            <a:off x="9567333" y="5286125"/>
            <a:ext cx="948267" cy="914400"/>
            <a:chOff x="3200400" y="1905000"/>
            <a:chExt cx="2133600" cy="2057400"/>
          </a:xfrm>
        </p:grpSpPr>
        <p:sp>
          <p:nvSpPr>
            <p:cNvPr id="33" name="Rectangle 32">
              <a:extLst>
                <a:ext uri="{FF2B5EF4-FFF2-40B4-BE49-F238E27FC236}">
                  <a16:creationId xmlns:a16="http://schemas.microsoft.com/office/drawing/2014/main" id="{0274336F-A184-D270-F9C8-0E5F6FC0102C}"/>
                </a:ext>
              </a:extLst>
            </p:cNvPr>
            <p:cNvSpPr/>
            <p:nvPr/>
          </p:nvSpPr>
          <p:spPr>
            <a:xfrm>
              <a:off x="3200400" y="19050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808B3E-767A-BA30-9615-BF2F6FD974A0}"/>
                </a:ext>
              </a:extLst>
            </p:cNvPr>
            <p:cNvSpPr/>
            <p:nvPr/>
          </p:nvSpPr>
          <p:spPr>
            <a:xfrm>
              <a:off x="3352800" y="20574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A729BC-0134-E150-A01A-671F2983F1CF}"/>
                </a:ext>
              </a:extLst>
            </p:cNvPr>
            <p:cNvSpPr/>
            <p:nvPr/>
          </p:nvSpPr>
          <p:spPr>
            <a:xfrm>
              <a:off x="3505200" y="22098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E5903C7-4D72-3507-B2EA-21B48C8F4814}"/>
                </a:ext>
              </a:extLst>
            </p:cNvPr>
            <p:cNvSpPr/>
            <p:nvPr/>
          </p:nvSpPr>
          <p:spPr>
            <a:xfrm>
              <a:off x="3657600" y="23622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D886684-E2D4-CF21-EA40-C06C88239AD7}"/>
                </a:ext>
              </a:extLst>
            </p:cNvPr>
            <p:cNvSpPr/>
            <p:nvPr/>
          </p:nvSpPr>
          <p:spPr>
            <a:xfrm>
              <a:off x="3810000" y="25146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08C8814-6A10-D6FF-0F90-14BF550FBFCE}"/>
                </a:ext>
              </a:extLst>
            </p:cNvPr>
            <p:cNvSpPr/>
            <p:nvPr/>
          </p:nvSpPr>
          <p:spPr>
            <a:xfrm>
              <a:off x="3962400" y="2667000"/>
              <a:ext cx="1371600" cy="1295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A9A75B08-B046-6CEC-74C3-CB04B715353B}"/>
              </a:ext>
            </a:extLst>
          </p:cNvPr>
          <p:cNvSpPr/>
          <p:nvPr/>
        </p:nvSpPr>
        <p:spPr>
          <a:xfrm>
            <a:off x="5937316" y="2988424"/>
            <a:ext cx="178726" cy="150551"/>
          </a:xfrm>
          <a:prstGeom prst="rect">
            <a:avLst/>
          </a:prstGeom>
          <a:noFill/>
          <a:ln w="28575">
            <a:solidFill>
              <a:srgbClr val="2F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731253E-31B0-8690-E430-9870094FC4F1}"/>
              </a:ext>
            </a:extLst>
          </p:cNvPr>
          <p:cNvCxnSpPr/>
          <p:nvPr/>
        </p:nvCxnSpPr>
        <p:spPr>
          <a:xfrm>
            <a:off x="6119846" y="3011171"/>
            <a:ext cx="2028440" cy="31287"/>
          </a:xfrm>
          <a:prstGeom prst="line">
            <a:avLst/>
          </a:prstGeom>
          <a:ln w="28575">
            <a:solidFill>
              <a:srgbClr val="2FBA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47565B-00D2-8580-6DB3-9ABB98A47E47}"/>
              </a:ext>
            </a:extLst>
          </p:cNvPr>
          <p:cNvCxnSpPr/>
          <p:nvPr/>
        </p:nvCxnSpPr>
        <p:spPr>
          <a:xfrm>
            <a:off x="6135867" y="3147926"/>
            <a:ext cx="2210970" cy="47738"/>
          </a:xfrm>
          <a:prstGeom prst="line">
            <a:avLst/>
          </a:prstGeom>
          <a:ln w="28575">
            <a:solidFill>
              <a:srgbClr val="2FBA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CDC1CFC-C281-DFA4-CDD6-5CB94E686CF8}"/>
              </a:ext>
            </a:extLst>
          </p:cNvPr>
          <p:cNvSpPr/>
          <p:nvPr/>
        </p:nvSpPr>
        <p:spPr>
          <a:xfrm>
            <a:off x="8173657" y="3027330"/>
            <a:ext cx="178726" cy="150551"/>
          </a:xfrm>
          <a:prstGeom prst="rect">
            <a:avLst/>
          </a:prstGeom>
          <a:noFill/>
          <a:ln w="28575">
            <a:solidFill>
              <a:srgbClr val="2F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AFCE1B-AF09-38F9-A95E-534A0BE534CE}"/>
              </a:ext>
            </a:extLst>
          </p:cNvPr>
          <p:cNvSpPr/>
          <p:nvPr/>
        </p:nvSpPr>
        <p:spPr>
          <a:xfrm>
            <a:off x="9996786" y="2778608"/>
            <a:ext cx="89363" cy="92515"/>
          </a:xfrm>
          <a:prstGeom prst="rect">
            <a:avLst/>
          </a:prstGeom>
          <a:noFill/>
          <a:ln w="28575">
            <a:solidFill>
              <a:srgbClr val="2F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D3F3D05-AA8E-CA9C-FEF1-396B81A7BCEE}"/>
              </a:ext>
            </a:extLst>
          </p:cNvPr>
          <p:cNvCxnSpPr>
            <a:stCxn id="17" idx="0"/>
          </p:cNvCxnSpPr>
          <p:nvPr/>
        </p:nvCxnSpPr>
        <p:spPr>
          <a:xfrm flipV="1">
            <a:off x="8263020" y="2796212"/>
            <a:ext cx="1733766" cy="23111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681ADC3-2928-73AD-EF54-9E7549FA2D22}"/>
              </a:ext>
            </a:extLst>
          </p:cNvPr>
          <p:cNvCxnSpPr/>
          <p:nvPr/>
        </p:nvCxnSpPr>
        <p:spPr>
          <a:xfrm flipV="1">
            <a:off x="8384837" y="2888056"/>
            <a:ext cx="1611949" cy="274741"/>
          </a:xfrm>
          <a:prstGeom prst="line">
            <a:avLst/>
          </a:prstGeom>
          <a:ln w="28575">
            <a:solidFill>
              <a:srgbClr val="2FBAFF"/>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5670C14-FE29-7E8F-3AF1-4D593CB2DC00}"/>
              </a:ext>
            </a:extLst>
          </p:cNvPr>
          <p:cNvSpPr txBox="1"/>
          <p:nvPr/>
        </p:nvSpPr>
        <p:spPr>
          <a:xfrm>
            <a:off x="9797617" y="4259393"/>
            <a:ext cx="248786" cy="923330"/>
          </a:xfrm>
          <a:prstGeom prst="rect">
            <a:avLst/>
          </a:prstGeom>
          <a:noFill/>
        </p:spPr>
        <p:txBody>
          <a:bodyPr wrap="none" rtlCol="0">
            <a:spAutoFit/>
          </a:bodyPr>
          <a:lstStyle/>
          <a:p>
            <a:r>
              <a:rPr lang="en-US" b="1" dirty="0"/>
              <a:t>.</a:t>
            </a:r>
          </a:p>
          <a:p>
            <a:r>
              <a:rPr lang="en-US" b="1" dirty="0"/>
              <a:t>.</a:t>
            </a:r>
          </a:p>
          <a:p>
            <a:r>
              <a:rPr lang="en-US" b="1" dirty="0"/>
              <a:t>.</a:t>
            </a:r>
          </a:p>
        </p:txBody>
      </p:sp>
      <p:sp>
        <p:nvSpPr>
          <p:cNvPr id="22" name="TextBox 21">
            <a:extLst>
              <a:ext uri="{FF2B5EF4-FFF2-40B4-BE49-F238E27FC236}">
                <a16:creationId xmlns:a16="http://schemas.microsoft.com/office/drawing/2014/main" id="{B452442C-07C6-667B-4689-E4EE7384C37C}"/>
              </a:ext>
            </a:extLst>
          </p:cNvPr>
          <p:cNvSpPr txBox="1"/>
          <p:nvPr/>
        </p:nvSpPr>
        <p:spPr>
          <a:xfrm>
            <a:off x="8879025" y="5134862"/>
            <a:ext cx="327861" cy="1107996"/>
          </a:xfrm>
          <a:prstGeom prst="rect">
            <a:avLst/>
          </a:prstGeom>
          <a:noFill/>
        </p:spPr>
        <p:txBody>
          <a:bodyPr wrap="square" rtlCol="0">
            <a:spAutoFit/>
          </a:bodyPr>
          <a:lstStyle/>
          <a:p>
            <a:r>
              <a:rPr lang="en-US" sz="6600" dirty="0"/>
              <a:t>{</a:t>
            </a:r>
          </a:p>
        </p:txBody>
      </p:sp>
      <p:grpSp>
        <p:nvGrpSpPr>
          <p:cNvPr id="23" name="Group 22">
            <a:extLst>
              <a:ext uri="{FF2B5EF4-FFF2-40B4-BE49-F238E27FC236}">
                <a16:creationId xmlns:a16="http://schemas.microsoft.com/office/drawing/2014/main" id="{5D90A6FE-C734-2865-4F60-6FDC69760E68}"/>
              </a:ext>
            </a:extLst>
          </p:cNvPr>
          <p:cNvGrpSpPr/>
          <p:nvPr/>
        </p:nvGrpSpPr>
        <p:grpSpPr>
          <a:xfrm>
            <a:off x="6687217" y="5657136"/>
            <a:ext cx="2027481" cy="255522"/>
            <a:chOff x="4821619" y="6107203"/>
            <a:chExt cx="2027481" cy="255522"/>
          </a:xfrm>
        </p:grpSpPr>
        <p:grpSp>
          <p:nvGrpSpPr>
            <p:cNvPr id="24" name="Group 23">
              <a:extLst>
                <a:ext uri="{FF2B5EF4-FFF2-40B4-BE49-F238E27FC236}">
                  <a16:creationId xmlns:a16="http://schemas.microsoft.com/office/drawing/2014/main" id="{CF5F8285-6EAD-BCAD-2371-41F0A6DE1BEB}"/>
                </a:ext>
              </a:extLst>
            </p:cNvPr>
            <p:cNvGrpSpPr/>
            <p:nvPr/>
          </p:nvGrpSpPr>
          <p:grpSpPr>
            <a:xfrm>
              <a:off x="4821619" y="6116391"/>
              <a:ext cx="2027481" cy="246334"/>
              <a:chOff x="4760282" y="6116766"/>
              <a:chExt cx="2027481" cy="246334"/>
            </a:xfrm>
          </p:grpSpPr>
          <p:sp>
            <p:nvSpPr>
              <p:cNvPr id="26" name="Rectangle 25">
                <a:extLst>
                  <a:ext uri="{FF2B5EF4-FFF2-40B4-BE49-F238E27FC236}">
                    <a16:creationId xmlns:a16="http://schemas.microsoft.com/office/drawing/2014/main" id="{E0A607DA-F5C7-2765-A6EF-4E504936AABB}"/>
                  </a:ext>
                </a:extLst>
              </p:cNvPr>
              <p:cNvSpPr/>
              <p:nvPr/>
            </p:nvSpPr>
            <p:spPr>
              <a:xfrm>
                <a:off x="4760282" y="6118354"/>
                <a:ext cx="2027481" cy="22940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9A9320B-3F6B-74A6-A85A-D46FCF1C6E8E}"/>
                  </a:ext>
                </a:extLst>
              </p:cNvPr>
              <p:cNvCxnSpPr/>
              <p:nvPr/>
            </p:nvCxnSpPr>
            <p:spPr>
              <a:xfrm>
                <a:off x="5987760" y="6133700"/>
                <a:ext cx="0" cy="2294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E6A284-3F7D-E0DE-EB13-5A80EFD9D14E}"/>
                  </a:ext>
                </a:extLst>
              </p:cNvPr>
              <p:cNvCxnSpPr/>
              <p:nvPr/>
            </p:nvCxnSpPr>
            <p:spPr>
              <a:xfrm>
                <a:off x="5274876" y="6116766"/>
                <a:ext cx="0" cy="2294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9A5110-874A-701E-E969-B30147EB4A92}"/>
                  </a:ext>
                </a:extLst>
              </p:cNvPr>
              <p:cNvCxnSpPr/>
              <p:nvPr/>
            </p:nvCxnSpPr>
            <p:spPr>
              <a:xfrm>
                <a:off x="6263263" y="6125402"/>
                <a:ext cx="0" cy="2294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E51F98-EC49-5592-10C2-28D8C95FFBD7}"/>
                  </a:ext>
                </a:extLst>
              </p:cNvPr>
              <p:cNvCxnSpPr/>
              <p:nvPr/>
            </p:nvCxnSpPr>
            <p:spPr>
              <a:xfrm>
                <a:off x="4998371" y="6116766"/>
                <a:ext cx="0" cy="2294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1961A2-E7AA-379B-BAD9-0F6D3687B0E1}"/>
                  </a:ext>
                </a:extLst>
              </p:cNvPr>
              <p:cNvCxnSpPr/>
              <p:nvPr/>
            </p:nvCxnSpPr>
            <p:spPr>
              <a:xfrm>
                <a:off x="6521160" y="6133700"/>
                <a:ext cx="0" cy="2294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452B07-B7F7-F08C-4DED-0056BA35B90C}"/>
                  </a:ext>
                </a:extLst>
              </p:cNvPr>
              <p:cNvCxnSpPr/>
              <p:nvPr/>
            </p:nvCxnSpPr>
            <p:spPr>
              <a:xfrm>
                <a:off x="5487123" y="6125402"/>
                <a:ext cx="0" cy="2294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FF6C0D4F-1629-7F58-697B-0AFF4BD7D2CE}"/>
                </a:ext>
              </a:extLst>
            </p:cNvPr>
            <p:cNvCxnSpPr/>
            <p:nvPr/>
          </p:nvCxnSpPr>
          <p:spPr>
            <a:xfrm>
              <a:off x="5791200" y="6107203"/>
              <a:ext cx="0" cy="2294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07410D76-F8D2-6890-17FB-39458330B5B8}"/>
              </a:ext>
            </a:extLst>
          </p:cNvPr>
          <p:cNvSpPr txBox="1"/>
          <p:nvPr/>
        </p:nvSpPr>
        <p:spPr>
          <a:xfrm flipH="1">
            <a:off x="4886150" y="4292199"/>
            <a:ext cx="5629450" cy="369332"/>
          </a:xfrm>
          <a:prstGeom prst="rect">
            <a:avLst/>
          </a:prstGeom>
          <a:noFill/>
        </p:spPr>
        <p:txBody>
          <a:bodyPr wrap="square" rtlCol="0">
            <a:spAutoFit/>
          </a:bodyPr>
          <a:lstStyle/>
          <a:p>
            <a:r>
              <a:rPr lang="en-US" dirty="0"/>
              <a:t>Convolution                   Rectified Linear         Pooling</a:t>
            </a:r>
          </a:p>
        </p:txBody>
      </p:sp>
      <p:sp>
        <p:nvSpPr>
          <p:cNvPr id="58" name="Content Placeholder 2">
            <a:extLst>
              <a:ext uri="{FF2B5EF4-FFF2-40B4-BE49-F238E27FC236}">
                <a16:creationId xmlns:a16="http://schemas.microsoft.com/office/drawing/2014/main" id="{565D28D6-927E-C7D3-A3E8-8B30BB3EBE71}"/>
              </a:ext>
            </a:extLst>
          </p:cNvPr>
          <p:cNvSpPr txBox="1">
            <a:spLocks/>
          </p:cNvSpPr>
          <p:nvPr/>
        </p:nvSpPr>
        <p:spPr>
          <a:xfrm>
            <a:off x="2133600" y="4807065"/>
            <a:ext cx="6063960" cy="182233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000" dirty="0"/>
              <a:t>These layer can be repeated multiple times.</a:t>
            </a:r>
          </a:p>
          <a:p>
            <a:r>
              <a:rPr lang="en-US" sz="2000" dirty="0"/>
              <a:t>The final layer converts the final feature map to the classification.</a:t>
            </a:r>
          </a:p>
          <a:p>
            <a:pPr marL="274320" lvl="1" indent="0">
              <a:buNone/>
            </a:pPr>
            <a:endParaRPr lang="en-US" sz="1800" dirty="0"/>
          </a:p>
        </p:txBody>
      </p:sp>
      <p:cxnSp>
        <p:nvCxnSpPr>
          <p:cNvPr id="60" name="Straight Connector 59">
            <a:extLst>
              <a:ext uri="{FF2B5EF4-FFF2-40B4-BE49-F238E27FC236}">
                <a16:creationId xmlns:a16="http://schemas.microsoft.com/office/drawing/2014/main" id="{75936DD1-90FA-43E3-47A5-50333379EF8A}"/>
              </a:ext>
            </a:extLst>
          </p:cNvPr>
          <p:cNvCxnSpPr/>
          <p:nvPr/>
        </p:nvCxnSpPr>
        <p:spPr>
          <a:xfrm flipV="1">
            <a:off x="3520781" y="1823647"/>
            <a:ext cx="775855" cy="26670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E89EC8-78B6-DCE0-51BE-EA2744F31838}"/>
              </a:ext>
            </a:extLst>
          </p:cNvPr>
          <p:cNvCxnSpPr/>
          <p:nvPr/>
        </p:nvCxnSpPr>
        <p:spPr>
          <a:xfrm flipV="1">
            <a:off x="3553686" y="1823647"/>
            <a:ext cx="742950" cy="504826"/>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9C3AEDC-D684-29AF-B469-0AE0C5234E46}"/>
              </a:ext>
            </a:extLst>
          </p:cNvPr>
          <p:cNvSpPr txBox="1"/>
          <p:nvPr/>
        </p:nvSpPr>
        <p:spPr>
          <a:xfrm>
            <a:off x="2763626" y="1367811"/>
            <a:ext cx="704039" cy="338554"/>
          </a:xfrm>
          <a:prstGeom prst="rect">
            <a:avLst/>
          </a:prstGeom>
          <a:noFill/>
        </p:spPr>
        <p:txBody>
          <a:bodyPr wrap="none" rtlCol="0">
            <a:spAutoFit/>
          </a:bodyPr>
          <a:lstStyle/>
          <a:p>
            <a:r>
              <a:rPr lang="en-US" sz="1600" dirty="0">
                <a:solidFill>
                  <a:srgbClr val="FF0000"/>
                </a:solidFill>
              </a:rPr>
              <a:t>28*28</a:t>
            </a:r>
          </a:p>
        </p:txBody>
      </p:sp>
      <p:sp>
        <p:nvSpPr>
          <p:cNvPr id="4" name="TextBox 3">
            <a:extLst>
              <a:ext uri="{FF2B5EF4-FFF2-40B4-BE49-F238E27FC236}">
                <a16:creationId xmlns:a16="http://schemas.microsoft.com/office/drawing/2014/main" id="{3194BD09-6DCD-A8E9-EE7D-BB27E9452CF2}"/>
              </a:ext>
            </a:extLst>
          </p:cNvPr>
          <p:cNvSpPr txBox="1"/>
          <p:nvPr/>
        </p:nvSpPr>
        <p:spPr>
          <a:xfrm>
            <a:off x="4406345" y="1342220"/>
            <a:ext cx="1095172" cy="338554"/>
          </a:xfrm>
          <a:prstGeom prst="rect">
            <a:avLst/>
          </a:prstGeom>
          <a:noFill/>
        </p:spPr>
        <p:txBody>
          <a:bodyPr wrap="none" rtlCol="0">
            <a:spAutoFit/>
          </a:bodyPr>
          <a:lstStyle/>
          <a:p>
            <a:r>
              <a:rPr lang="en-US" sz="1600" dirty="0">
                <a:solidFill>
                  <a:srgbClr val="FF0000"/>
                </a:solidFill>
              </a:rPr>
              <a:t>32@26*26</a:t>
            </a:r>
          </a:p>
        </p:txBody>
      </p:sp>
      <p:sp>
        <p:nvSpPr>
          <p:cNvPr id="59" name="TextBox 58">
            <a:extLst>
              <a:ext uri="{FF2B5EF4-FFF2-40B4-BE49-F238E27FC236}">
                <a16:creationId xmlns:a16="http://schemas.microsoft.com/office/drawing/2014/main" id="{710D0A2F-DE11-2A98-879F-534980F3ADB5}"/>
              </a:ext>
            </a:extLst>
          </p:cNvPr>
          <p:cNvSpPr txBox="1"/>
          <p:nvPr/>
        </p:nvSpPr>
        <p:spPr>
          <a:xfrm>
            <a:off x="3790540" y="3822874"/>
            <a:ext cx="1371081" cy="523220"/>
          </a:xfrm>
          <a:prstGeom prst="rect">
            <a:avLst/>
          </a:prstGeom>
          <a:solidFill>
            <a:schemeClr val="accent1">
              <a:lumMod val="20000"/>
              <a:lumOff val="80000"/>
            </a:schemeClr>
          </a:solidFill>
        </p:spPr>
        <p:txBody>
          <a:bodyPr wrap="none" rtlCol="0">
            <a:spAutoFit/>
          </a:bodyPr>
          <a:lstStyle/>
          <a:p>
            <a:r>
              <a:rPr lang="en-US" sz="1400" dirty="0"/>
              <a:t>32 feature maps</a:t>
            </a:r>
          </a:p>
          <a:p>
            <a:r>
              <a:rPr lang="en-US" sz="1400" dirty="0"/>
              <a:t>filter size 3</a:t>
            </a:r>
          </a:p>
        </p:txBody>
      </p:sp>
      <p:cxnSp>
        <p:nvCxnSpPr>
          <p:cNvPr id="63" name="Straight Arrow Connector 62">
            <a:extLst>
              <a:ext uri="{FF2B5EF4-FFF2-40B4-BE49-F238E27FC236}">
                <a16:creationId xmlns:a16="http://schemas.microsoft.com/office/drawing/2014/main" id="{79D70E0F-2009-F948-579B-1B9AB5BFDF01}"/>
              </a:ext>
            </a:extLst>
          </p:cNvPr>
          <p:cNvCxnSpPr/>
          <p:nvPr/>
        </p:nvCxnSpPr>
        <p:spPr>
          <a:xfrm>
            <a:off x="5709756" y="1668949"/>
            <a:ext cx="675585" cy="7779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D515489-A8BC-56F7-C3C9-6AE7798D7E5F}"/>
              </a:ext>
            </a:extLst>
          </p:cNvPr>
          <p:cNvSpPr txBox="1"/>
          <p:nvPr/>
        </p:nvSpPr>
        <p:spPr>
          <a:xfrm>
            <a:off x="5943430" y="1719957"/>
            <a:ext cx="418704" cy="369332"/>
          </a:xfrm>
          <a:prstGeom prst="rect">
            <a:avLst/>
          </a:prstGeom>
          <a:noFill/>
        </p:spPr>
        <p:txBody>
          <a:bodyPr wrap="none" rtlCol="0">
            <a:spAutoFit/>
          </a:bodyPr>
          <a:lstStyle/>
          <a:p>
            <a:r>
              <a:rPr lang="en-US" dirty="0"/>
              <a:t>32</a:t>
            </a:r>
          </a:p>
        </p:txBody>
      </p:sp>
      <p:sp>
        <p:nvSpPr>
          <p:cNvPr id="65" name="TextBox 64">
            <a:extLst>
              <a:ext uri="{FF2B5EF4-FFF2-40B4-BE49-F238E27FC236}">
                <a16:creationId xmlns:a16="http://schemas.microsoft.com/office/drawing/2014/main" id="{1D3F9EF2-7806-3E25-5185-F3B021790E62}"/>
              </a:ext>
            </a:extLst>
          </p:cNvPr>
          <p:cNvSpPr txBox="1"/>
          <p:nvPr/>
        </p:nvSpPr>
        <p:spPr>
          <a:xfrm>
            <a:off x="8829163" y="3720310"/>
            <a:ext cx="873637" cy="523220"/>
          </a:xfrm>
          <a:prstGeom prst="rect">
            <a:avLst/>
          </a:prstGeom>
          <a:solidFill>
            <a:schemeClr val="accent1">
              <a:lumMod val="20000"/>
              <a:lumOff val="80000"/>
            </a:schemeClr>
          </a:solidFill>
        </p:spPr>
        <p:txBody>
          <a:bodyPr wrap="none" rtlCol="0">
            <a:spAutoFit/>
          </a:bodyPr>
          <a:lstStyle/>
          <a:p>
            <a:r>
              <a:rPr lang="en-US" sz="1400" dirty="0"/>
              <a:t>Pooling</a:t>
            </a:r>
          </a:p>
          <a:p>
            <a:r>
              <a:rPr lang="en-US" sz="1400" dirty="0"/>
              <a:t>Filter 2*2</a:t>
            </a:r>
          </a:p>
        </p:txBody>
      </p:sp>
      <p:sp>
        <p:nvSpPr>
          <p:cNvPr id="66" name="TextBox 65">
            <a:extLst>
              <a:ext uri="{FF2B5EF4-FFF2-40B4-BE49-F238E27FC236}">
                <a16:creationId xmlns:a16="http://schemas.microsoft.com/office/drawing/2014/main" id="{A6911F35-BF3E-7A37-C7D5-1AFD5D49B49B}"/>
              </a:ext>
            </a:extLst>
          </p:cNvPr>
          <p:cNvSpPr txBox="1"/>
          <p:nvPr/>
        </p:nvSpPr>
        <p:spPr>
          <a:xfrm>
            <a:off x="9206886" y="1985042"/>
            <a:ext cx="982961" cy="307777"/>
          </a:xfrm>
          <a:prstGeom prst="rect">
            <a:avLst/>
          </a:prstGeom>
          <a:noFill/>
        </p:spPr>
        <p:txBody>
          <a:bodyPr wrap="none" rtlCol="0">
            <a:spAutoFit/>
          </a:bodyPr>
          <a:lstStyle/>
          <a:p>
            <a:r>
              <a:rPr lang="en-US" sz="1400" dirty="0">
                <a:solidFill>
                  <a:srgbClr val="FF0000"/>
                </a:solidFill>
              </a:rPr>
              <a:t>32@13*13</a:t>
            </a:r>
          </a:p>
        </p:txBody>
      </p:sp>
    </p:spTree>
    <p:extLst>
      <p:ext uri="{BB962C8B-B14F-4D97-AF65-F5344CB8AC3E}">
        <p14:creationId xmlns:p14="http://schemas.microsoft.com/office/powerpoint/2010/main" val="42481248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MNIST Data</a:t>
            </a:r>
          </a:p>
        </p:txBody>
      </p:sp>
      <p:sp>
        <p:nvSpPr>
          <p:cNvPr id="3" name="Content Placeholder 2"/>
          <p:cNvSpPr>
            <a:spLocks noGrp="1"/>
          </p:cNvSpPr>
          <p:nvPr>
            <p:ph sz="quarter" idx="10"/>
          </p:nvPr>
        </p:nvSpPr>
        <p:spPr>
          <a:xfrm>
            <a:off x="838200" y="1851026"/>
            <a:ext cx="8061960" cy="4549775"/>
          </a:xfrm>
        </p:spPr>
        <p:txBody>
          <a:bodyPr>
            <a:normAutofit fontScale="85000" lnSpcReduction="20000"/>
          </a:bodyPr>
          <a:lstStyle/>
          <a:p>
            <a:r>
              <a:rPr lang="en-US" dirty="0"/>
              <a:t>The MNIST data set is a collection of hand-written digits (e.g., 0 – 9).</a:t>
            </a:r>
          </a:p>
          <a:p>
            <a:endParaRPr lang="en-US" dirty="0"/>
          </a:p>
          <a:p>
            <a:r>
              <a:rPr lang="en-US" dirty="0"/>
              <a:t>Each digit is captured as an image with 28x28 pixels.</a:t>
            </a:r>
          </a:p>
          <a:p>
            <a:endParaRPr lang="en-US" dirty="0"/>
          </a:p>
          <a:p>
            <a:r>
              <a:rPr lang="en-US" dirty="0"/>
              <a:t>The data set is already partitioned into a training set (60,000 images) and a test set (10,000 images).</a:t>
            </a:r>
          </a:p>
          <a:p>
            <a:endParaRPr lang="en-US" dirty="0"/>
          </a:p>
          <a:p>
            <a:r>
              <a:rPr lang="en-US" dirty="0"/>
              <a:t>The </a:t>
            </a:r>
            <a:r>
              <a:rPr lang="en-US" dirty="0" err="1"/>
              <a:t>tensorflow</a:t>
            </a:r>
            <a:r>
              <a:rPr lang="en-US" dirty="0"/>
              <a:t> and PyTorch packages have tools for reading in the MNIST datasets.</a:t>
            </a:r>
          </a:p>
          <a:p>
            <a:endParaRPr lang="en-US" dirty="0"/>
          </a:p>
          <a:p>
            <a:r>
              <a:rPr lang="en-US" dirty="0"/>
              <a:t>More details on the data are available at </a:t>
            </a:r>
            <a:r>
              <a:rPr lang="en-US" dirty="0">
                <a:hlinkClick r:id="rId2"/>
              </a:rPr>
              <a:t>http://yann.lecun.com/exdb/mnist/</a:t>
            </a:r>
            <a:endParaRPr lang="en-US" dirty="0"/>
          </a:p>
        </p:txBody>
      </p:sp>
      <p:pic>
        <p:nvPicPr>
          <p:cNvPr id="1026" name="Picture 2" descr="The MNIST data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9313" y="1056640"/>
            <a:ext cx="2805137"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161038" y="3983632"/>
            <a:ext cx="2461747" cy="1200329"/>
          </a:xfrm>
          <a:prstGeom prst="rect">
            <a:avLst/>
          </a:prstGeom>
          <a:noFill/>
        </p:spPr>
        <p:txBody>
          <a:bodyPr wrap="square" rtlCol="0">
            <a:spAutoFit/>
          </a:bodyPr>
          <a:lstStyle/>
          <a:p>
            <a:r>
              <a:rPr lang="en-US" dirty="0"/>
              <a:t>Image borrowed from</a:t>
            </a:r>
          </a:p>
          <a:p>
            <a:r>
              <a:rPr lang="en-US" i="1" dirty="0"/>
              <a:t>Getting Started with TensorFlow </a:t>
            </a:r>
            <a:r>
              <a:rPr lang="en-US" dirty="0"/>
              <a:t>by Giancarlo Zaccone</a:t>
            </a:r>
          </a:p>
        </p:txBody>
      </p:sp>
    </p:spTree>
    <p:extLst>
      <p:ext uri="{BB962C8B-B14F-4D97-AF65-F5344CB8AC3E}">
        <p14:creationId xmlns:p14="http://schemas.microsoft.com/office/powerpoint/2010/main" val="88307958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108C-20A5-9210-DCC2-F00AB1E0F5A1}"/>
              </a:ext>
            </a:extLst>
          </p:cNvPr>
          <p:cNvSpPr>
            <a:spLocks noGrp="1"/>
          </p:cNvSpPr>
          <p:nvPr>
            <p:ph type="title"/>
          </p:nvPr>
        </p:nvSpPr>
        <p:spPr/>
        <p:txBody>
          <a:bodyPr/>
          <a:lstStyle/>
          <a:p>
            <a:r>
              <a:rPr lang="en-US" dirty="0"/>
              <a:t>What about GPUs?</a:t>
            </a:r>
          </a:p>
        </p:txBody>
      </p:sp>
      <p:sp>
        <p:nvSpPr>
          <p:cNvPr id="3" name="Content Placeholder 2">
            <a:extLst>
              <a:ext uri="{FF2B5EF4-FFF2-40B4-BE49-F238E27FC236}">
                <a16:creationId xmlns:a16="http://schemas.microsoft.com/office/drawing/2014/main" id="{A58A44A1-9687-5E95-DD12-9E45CD508BB7}"/>
              </a:ext>
            </a:extLst>
          </p:cNvPr>
          <p:cNvSpPr>
            <a:spLocks noGrp="1"/>
          </p:cNvSpPr>
          <p:nvPr>
            <p:ph sz="quarter" idx="10"/>
          </p:nvPr>
        </p:nvSpPr>
        <p:spPr/>
        <p:txBody>
          <a:bodyPr lIns="91440" tIns="45720" rIns="91440" bIns="45720" anchor="t"/>
          <a:lstStyle/>
          <a:p>
            <a:r>
              <a:rPr lang="en-US" sz="2400" dirty="0"/>
              <a:t>Because the training process involves hundreds of thousands of computations, we need a form of parallelization to speed up the process.</a:t>
            </a:r>
          </a:p>
          <a:p>
            <a:endParaRPr lang="en-US" sz="2400" dirty="0"/>
          </a:p>
          <a:p>
            <a:r>
              <a:rPr lang="en-US" sz="2400" dirty="0"/>
              <a:t>GPUs provide the needed parallelization.</a:t>
            </a:r>
          </a:p>
        </p:txBody>
      </p:sp>
    </p:spTree>
    <p:extLst>
      <p:ext uri="{BB962C8B-B14F-4D97-AF65-F5344CB8AC3E}">
        <p14:creationId xmlns:p14="http://schemas.microsoft.com/office/powerpoint/2010/main" val="182070192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a:t>
            </a:r>
          </a:p>
        </p:txBody>
      </p:sp>
      <p:sp>
        <p:nvSpPr>
          <p:cNvPr id="4" name="Text Placeholder 3">
            <a:extLst>
              <a:ext uri="{FF2B5EF4-FFF2-40B4-BE49-F238E27FC236}">
                <a16:creationId xmlns:a16="http://schemas.microsoft.com/office/drawing/2014/main" id="{363E62E3-14E7-E636-0FD8-1FBAB4DC612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0370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Overview</a:t>
            </a:r>
          </a:p>
        </p:txBody>
      </p:sp>
      <p:sp>
        <p:nvSpPr>
          <p:cNvPr id="3" name="Content Placeholder 2"/>
          <p:cNvSpPr>
            <a:spLocks noGrp="1"/>
          </p:cNvSpPr>
          <p:nvPr>
            <p:ph sz="quarter" idx="10"/>
          </p:nvPr>
        </p:nvSpPr>
        <p:spPr>
          <a:xfrm>
            <a:off x="838200" y="1158949"/>
            <a:ext cx="10515600" cy="5333925"/>
          </a:xfrm>
        </p:spPr>
        <p:txBody>
          <a:bodyPr>
            <a:normAutofit/>
          </a:bodyPr>
          <a:lstStyle/>
          <a:p>
            <a:pPr>
              <a:buFont typeface="Courier New" panose="02070309020205020404" pitchFamily="49" charset="0"/>
              <a:buChar char="o"/>
            </a:pPr>
            <a:r>
              <a:rPr lang="en-US" sz="2200" dirty="0"/>
              <a:t>Graphics Processing Units (GPUs), originally developed for accelerating graphics rendering, can dramatically speed up any simple but highly parallel computational processes (General Purpose GPU). </a:t>
            </a:r>
          </a:p>
          <a:p>
            <a:pPr>
              <a:buFont typeface="Courier New" panose="02070309020205020404" pitchFamily="49" charset="0"/>
              <a:buChar char="o"/>
            </a:pPr>
            <a:r>
              <a:rPr lang="en-US" sz="2200" dirty="0"/>
              <a:t>GPU vs CPU</a:t>
            </a:r>
          </a:p>
          <a:p>
            <a:pPr marL="0" indent="0" algn="ctr">
              <a:buNone/>
            </a:pPr>
            <a:endParaRPr lang="en-US" sz="2200" dirty="0"/>
          </a:p>
          <a:p>
            <a:pPr marL="0" indent="0">
              <a:buNone/>
            </a:pPr>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a:buFont typeface="Courier New" panose="02070309020205020404" pitchFamily="49" charset="0"/>
              <a:buChar char="o"/>
            </a:pPr>
            <a:r>
              <a:rPr lang="en-US" sz="2200" dirty="0"/>
              <a:t>Integrated vs Discrete</a:t>
            </a:r>
          </a:p>
          <a:p>
            <a:pPr lvl="1">
              <a:buFont typeface="Arial" panose="020B0604020202020204" pitchFamily="34" charset="0"/>
              <a:buChar char="•"/>
            </a:pPr>
            <a:r>
              <a:rPr lang="en-US" sz="2200" dirty="0"/>
              <a:t>Integrated mostly for graphics rendering and gaming</a:t>
            </a:r>
          </a:p>
          <a:p>
            <a:pPr lvl="1"/>
            <a:r>
              <a:rPr lang="en-US" sz="2200" dirty="0"/>
              <a:t>Dedicated GPUs designed for intensive computations</a:t>
            </a:r>
          </a:p>
          <a:p>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656436A4-4BC3-D54E-078D-572AE6AC9330}"/>
                  </a:ext>
                </a:extLst>
              </p:cNvPr>
              <p:cNvGraphicFramePr>
                <a:graphicFrameLocks noGrp="1"/>
              </p:cNvGraphicFramePr>
              <p:nvPr/>
            </p:nvGraphicFramePr>
            <p:xfrm>
              <a:off x="2403057" y="2764191"/>
              <a:ext cx="8128000" cy="2123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24409935"/>
                        </a:ext>
                      </a:extLst>
                    </a:gridCol>
                    <a:gridCol w="4064000">
                      <a:extLst>
                        <a:ext uri="{9D8B030D-6E8A-4147-A177-3AD203B41FA5}">
                          <a16:colId xmlns:a16="http://schemas.microsoft.com/office/drawing/2014/main" val="1065892670"/>
                        </a:ext>
                      </a:extLst>
                    </a:gridCol>
                  </a:tblGrid>
                  <a:tr h="370840">
                    <a:tc>
                      <a:txBody>
                        <a:bodyPr/>
                        <a:lstStyle/>
                        <a:p>
                          <a:pPr algn="ctr"/>
                          <a:r>
                            <a:rPr lang="en-US" dirty="0"/>
                            <a:t>CPU</a:t>
                          </a:r>
                        </a:p>
                      </a:txBody>
                      <a:tcPr/>
                    </a:tc>
                    <a:tc>
                      <a:txBody>
                        <a:bodyPr/>
                        <a:lstStyle/>
                        <a:p>
                          <a:pPr algn="ctr"/>
                          <a:r>
                            <a:rPr lang="en-US" dirty="0"/>
                            <a:t>GPU</a:t>
                          </a:r>
                        </a:p>
                      </a:txBody>
                      <a:tcPr/>
                    </a:tc>
                    <a:extLst>
                      <a:ext uri="{0D108BD9-81ED-4DB2-BD59-A6C34878D82A}">
                        <a16:rowId xmlns:a16="http://schemas.microsoft.com/office/drawing/2014/main" val="3909411282"/>
                      </a:ext>
                    </a:extLst>
                  </a:tr>
                  <a:tr h="370840">
                    <a:tc>
                      <a:txBody>
                        <a:bodyPr/>
                        <a:lstStyle/>
                        <a:p>
                          <a:pPr algn="ctr"/>
                          <a:r>
                            <a:rPr lang="en-US" dirty="0"/>
                            <a:t>Several Cores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0−1</m:t>
                                  </m:r>
                                </m:sup>
                              </m:sSup>
                              <m:r>
                                <a:rPr lang="en-US" b="0" i="1" smtClean="0">
                                  <a:latin typeface="Cambria Math" panose="02040503050406030204" pitchFamily="18" charset="0"/>
                                </a:rPr>
                                <m:t>)</m:t>
                              </m:r>
                            </m:oMath>
                          </a14:m>
                          <a:endParaRPr lang="en-US" dirty="0"/>
                        </a:p>
                      </a:txBody>
                      <a:tcPr/>
                    </a:tc>
                    <a:tc>
                      <a:txBody>
                        <a:bodyPr/>
                        <a:lstStyle/>
                        <a:p>
                          <a:pPr algn="ctr"/>
                          <a:r>
                            <a:rPr lang="en-US" dirty="0"/>
                            <a:t>Many Cores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3−4</m:t>
                                  </m:r>
                                </m:sup>
                              </m:sSup>
                              <m:r>
                                <a:rPr lang="en-US" b="0" i="1" smtClean="0">
                                  <a:latin typeface="Cambria Math" panose="02040503050406030204" pitchFamily="18" charset="0"/>
                                </a:rPr>
                                <m:t>)</m:t>
                              </m:r>
                            </m:oMath>
                          </a14:m>
                          <a:endParaRPr lang="en-US" dirty="0"/>
                        </a:p>
                      </a:txBody>
                      <a:tcPr/>
                    </a:tc>
                    <a:extLst>
                      <a:ext uri="{0D108BD9-81ED-4DB2-BD59-A6C34878D82A}">
                        <a16:rowId xmlns:a16="http://schemas.microsoft.com/office/drawing/2014/main" val="1404234463"/>
                      </a:ext>
                    </a:extLst>
                  </a:tr>
                  <a:tr h="370840">
                    <a:tc>
                      <a:txBody>
                        <a:bodyPr/>
                        <a:lstStyle/>
                        <a:p>
                          <a:pPr algn="ctr"/>
                          <a:r>
                            <a:rPr lang="en-US" dirty="0"/>
                            <a:t>Low Latency</a:t>
                          </a:r>
                        </a:p>
                      </a:txBody>
                      <a:tcPr/>
                    </a:tc>
                    <a:tc>
                      <a:txBody>
                        <a:bodyPr/>
                        <a:lstStyle/>
                        <a:p>
                          <a:pPr algn="ctr"/>
                          <a:r>
                            <a:rPr lang="en-US" dirty="0"/>
                            <a:t>High Throughput</a:t>
                          </a:r>
                        </a:p>
                      </a:txBody>
                      <a:tcPr/>
                    </a:tc>
                    <a:extLst>
                      <a:ext uri="{0D108BD9-81ED-4DB2-BD59-A6C34878D82A}">
                        <a16:rowId xmlns:a16="http://schemas.microsoft.com/office/drawing/2014/main" val="1959536384"/>
                      </a:ext>
                    </a:extLst>
                  </a:tr>
                  <a:tr h="370840">
                    <a:tc>
                      <a:txBody>
                        <a:bodyPr/>
                        <a:lstStyle/>
                        <a:p>
                          <a:pPr algn="ctr"/>
                          <a:r>
                            <a:rPr lang="en-US" dirty="0"/>
                            <a:t>Generic Workload (Complex &amp; Serial Processing)</a:t>
                          </a:r>
                        </a:p>
                      </a:txBody>
                      <a:tcPr/>
                    </a:tc>
                    <a:tc>
                      <a:txBody>
                        <a:bodyPr/>
                        <a:lstStyle/>
                        <a:p>
                          <a:pPr algn="ctr"/>
                          <a:r>
                            <a:rPr lang="en-US" dirty="0"/>
                            <a:t>Specific Workload (Simple &amp; Highly Parallel)</a:t>
                          </a:r>
                        </a:p>
                      </a:txBody>
                      <a:tcPr/>
                    </a:tc>
                    <a:extLst>
                      <a:ext uri="{0D108BD9-81ED-4DB2-BD59-A6C34878D82A}">
                        <a16:rowId xmlns:a16="http://schemas.microsoft.com/office/drawing/2014/main" val="4234974633"/>
                      </a:ext>
                    </a:extLst>
                  </a:tr>
                  <a:tr h="370840">
                    <a:tc>
                      <a:txBody>
                        <a:bodyPr/>
                        <a:lstStyle/>
                        <a:p>
                          <a:pPr algn="ctr"/>
                          <a:r>
                            <a:rPr lang="en-US" dirty="0"/>
                            <a:t>Up to 1.5 TB / node on Rivanna</a:t>
                          </a:r>
                        </a:p>
                      </a:txBody>
                      <a:tcPr/>
                    </a:tc>
                    <a:tc>
                      <a:txBody>
                        <a:bodyPr/>
                        <a:lstStyle/>
                        <a:p>
                          <a:pPr algn="ctr"/>
                          <a:r>
                            <a:rPr lang="en-US" dirty="0"/>
                            <a:t>Up to 80 GB /device on Rivanna</a:t>
                          </a:r>
                        </a:p>
                      </a:txBody>
                      <a:tcPr/>
                    </a:tc>
                    <a:extLst>
                      <a:ext uri="{0D108BD9-81ED-4DB2-BD59-A6C34878D82A}">
                        <a16:rowId xmlns:a16="http://schemas.microsoft.com/office/drawing/2014/main" val="1597916629"/>
                      </a:ext>
                    </a:extLst>
                  </a:tr>
                </a:tbl>
              </a:graphicData>
            </a:graphic>
          </p:graphicFrame>
        </mc:Choice>
        <mc:Fallback xmlns="">
          <p:graphicFrame>
            <p:nvGraphicFramePr>
              <p:cNvPr id="5" name="Table 5">
                <a:extLst>
                  <a:ext uri="{FF2B5EF4-FFF2-40B4-BE49-F238E27FC236}">
                    <a16:creationId xmlns:a16="http://schemas.microsoft.com/office/drawing/2014/main" id="{656436A4-4BC3-D54E-078D-572AE6AC9330}"/>
                  </a:ext>
                </a:extLst>
              </p:cNvPr>
              <p:cNvGraphicFramePr>
                <a:graphicFrameLocks noGrp="1"/>
              </p:cNvGraphicFramePr>
              <p:nvPr/>
            </p:nvGraphicFramePr>
            <p:xfrm>
              <a:off x="2403057" y="2764191"/>
              <a:ext cx="8128000" cy="2123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24409935"/>
                        </a:ext>
                      </a:extLst>
                    </a:gridCol>
                    <a:gridCol w="4064000">
                      <a:extLst>
                        <a:ext uri="{9D8B030D-6E8A-4147-A177-3AD203B41FA5}">
                          <a16:colId xmlns:a16="http://schemas.microsoft.com/office/drawing/2014/main" val="1065892670"/>
                        </a:ext>
                      </a:extLst>
                    </a:gridCol>
                  </a:tblGrid>
                  <a:tr h="370840">
                    <a:tc>
                      <a:txBody>
                        <a:bodyPr/>
                        <a:lstStyle/>
                        <a:p>
                          <a:pPr algn="ctr"/>
                          <a:r>
                            <a:rPr lang="en-US" dirty="0"/>
                            <a:t>CPU</a:t>
                          </a:r>
                        </a:p>
                      </a:txBody>
                      <a:tcPr/>
                    </a:tc>
                    <a:tc>
                      <a:txBody>
                        <a:bodyPr/>
                        <a:lstStyle/>
                        <a:p>
                          <a:pPr algn="ctr"/>
                          <a:r>
                            <a:rPr lang="en-US" dirty="0"/>
                            <a:t>GPU</a:t>
                          </a:r>
                        </a:p>
                      </a:txBody>
                      <a:tcPr/>
                    </a:tc>
                    <a:extLst>
                      <a:ext uri="{0D108BD9-81ED-4DB2-BD59-A6C34878D82A}">
                        <a16:rowId xmlns:a16="http://schemas.microsoft.com/office/drawing/2014/main" val="3909411282"/>
                      </a:ext>
                    </a:extLst>
                  </a:tr>
                  <a:tr h="370840">
                    <a:tc>
                      <a:txBody>
                        <a:bodyPr/>
                        <a:lstStyle/>
                        <a:p>
                          <a:endParaRPr lang="en-US"/>
                        </a:p>
                      </a:txBody>
                      <a:tcPr>
                        <a:blipFill>
                          <a:blip r:embed="rId3"/>
                          <a:stretch>
                            <a:fillRect l="-312" t="-103333" r="-100312" b="-390000"/>
                          </a:stretch>
                        </a:blipFill>
                      </a:tcPr>
                    </a:tc>
                    <a:tc>
                      <a:txBody>
                        <a:bodyPr/>
                        <a:lstStyle/>
                        <a:p>
                          <a:endParaRPr lang="en-US"/>
                        </a:p>
                      </a:txBody>
                      <a:tcPr>
                        <a:blipFill>
                          <a:blip r:embed="rId3"/>
                          <a:stretch>
                            <a:fillRect l="-100625" t="-103333" r="-625" b="-390000"/>
                          </a:stretch>
                        </a:blipFill>
                      </a:tcPr>
                    </a:tc>
                    <a:extLst>
                      <a:ext uri="{0D108BD9-81ED-4DB2-BD59-A6C34878D82A}">
                        <a16:rowId xmlns:a16="http://schemas.microsoft.com/office/drawing/2014/main" val="1404234463"/>
                      </a:ext>
                    </a:extLst>
                  </a:tr>
                  <a:tr h="370840">
                    <a:tc>
                      <a:txBody>
                        <a:bodyPr/>
                        <a:lstStyle/>
                        <a:p>
                          <a:pPr algn="ctr"/>
                          <a:r>
                            <a:rPr lang="en-US" dirty="0"/>
                            <a:t>Low Latency</a:t>
                          </a:r>
                        </a:p>
                      </a:txBody>
                      <a:tcPr/>
                    </a:tc>
                    <a:tc>
                      <a:txBody>
                        <a:bodyPr/>
                        <a:lstStyle/>
                        <a:p>
                          <a:pPr algn="ctr"/>
                          <a:r>
                            <a:rPr lang="en-US" dirty="0"/>
                            <a:t>High Throughput</a:t>
                          </a:r>
                        </a:p>
                      </a:txBody>
                      <a:tcPr/>
                    </a:tc>
                    <a:extLst>
                      <a:ext uri="{0D108BD9-81ED-4DB2-BD59-A6C34878D82A}">
                        <a16:rowId xmlns:a16="http://schemas.microsoft.com/office/drawing/2014/main" val="1959536384"/>
                      </a:ext>
                    </a:extLst>
                  </a:tr>
                  <a:tr h="640080">
                    <a:tc>
                      <a:txBody>
                        <a:bodyPr/>
                        <a:lstStyle/>
                        <a:p>
                          <a:pPr algn="ctr"/>
                          <a:r>
                            <a:rPr lang="en-US" dirty="0"/>
                            <a:t>Generic Workload (Complex &amp; Serial Processing)</a:t>
                          </a:r>
                        </a:p>
                      </a:txBody>
                      <a:tcPr/>
                    </a:tc>
                    <a:tc>
                      <a:txBody>
                        <a:bodyPr/>
                        <a:lstStyle/>
                        <a:p>
                          <a:pPr algn="ctr"/>
                          <a:r>
                            <a:rPr lang="en-US" dirty="0"/>
                            <a:t>Specific Workload (Simple &amp; Highly Parallel)</a:t>
                          </a:r>
                        </a:p>
                      </a:txBody>
                      <a:tcPr/>
                    </a:tc>
                    <a:extLst>
                      <a:ext uri="{0D108BD9-81ED-4DB2-BD59-A6C34878D82A}">
                        <a16:rowId xmlns:a16="http://schemas.microsoft.com/office/drawing/2014/main" val="4234974633"/>
                      </a:ext>
                    </a:extLst>
                  </a:tr>
                  <a:tr h="370840">
                    <a:tc>
                      <a:txBody>
                        <a:bodyPr/>
                        <a:lstStyle/>
                        <a:p>
                          <a:pPr algn="ctr"/>
                          <a:r>
                            <a:rPr lang="en-US" dirty="0"/>
                            <a:t>Up to 1.5 TB / node on Rivanna</a:t>
                          </a:r>
                        </a:p>
                      </a:txBody>
                      <a:tcPr/>
                    </a:tc>
                    <a:tc>
                      <a:txBody>
                        <a:bodyPr/>
                        <a:lstStyle/>
                        <a:p>
                          <a:pPr algn="ctr"/>
                          <a:r>
                            <a:rPr lang="en-US" dirty="0"/>
                            <a:t>Up to 80 GB /device on Rivanna</a:t>
                          </a:r>
                        </a:p>
                      </a:txBody>
                      <a:tcPr/>
                    </a:tc>
                    <a:extLst>
                      <a:ext uri="{0D108BD9-81ED-4DB2-BD59-A6C34878D82A}">
                        <a16:rowId xmlns:a16="http://schemas.microsoft.com/office/drawing/2014/main" val="1597916629"/>
                      </a:ext>
                    </a:extLst>
                  </a:tr>
                </a:tbl>
              </a:graphicData>
            </a:graphic>
          </p:graphicFrame>
        </mc:Fallback>
      </mc:AlternateContent>
    </p:spTree>
    <p:extLst>
      <p:ext uri="{BB962C8B-B14F-4D97-AF65-F5344CB8AC3E}">
        <p14:creationId xmlns:p14="http://schemas.microsoft.com/office/powerpoint/2010/main" val="22398414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 rectangle, text, square&#10;&#10;Description automatically generated">
            <a:extLst>
              <a:ext uri="{FF2B5EF4-FFF2-40B4-BE49-F238E27FC236}">
                <a16:creationId xmlns:a16="http://schemas.microsoft.com/office/drawing/2014/main" id="{B2553948-BCB3-F9AD-688F-F26E5FE576C6}"/>
              </a:ext>
            </a:extLst>
          </p:cNvPr>
          <p:cNvPicPr>
            <a:picLocks noGrp="1" noChangeAspect="1"/>
          </p:cNvPicPr>
          <p:nvPr>
            <p:ph sz="quarter" idx="10"/>
          </p:nvPr>
        </p:nvPicPr>
        <p:blipFill>
          <a:blip r:embed="rId3"/>
          <a:stretch>
            <a:fillRect/>
          </a:stretch>
        </p:blipFill>
        <p:spPr>
          <a:xfrm>
            <a:off x="2713035" y="1020712"/>
            <a:ext cx="6765930" cy="4549775"/>
          </a:xfrm>
        </p:spPr>
      </p:pic>
      <p:sp>
        <p:nvSpPr>
          <p:cNvPr id="3" name="TextBox 2">
            <a:extLst>
              <a:ext uri="{FF2B5EF4-FFF2-40B4-BE49-F238E27FC236}">
                <a16:creationId xmlns:a16="http://schemas.microsoft.com/office/drawing/2014/main" id="{F66A60ED-A816-42B6-E8D0-E988313777E7}"/>
              </a:ext>
            </a:extLst>
          </p:cNvPr>
          <p:cNvSpPr txBox="1"/>
          <p:nvPr/>
        </p:nvSpPr>
        <p:spPr>
          <a:xfrm>
            <a:off x="5326302" y="5749158"/>
            <a:ext cx="1539396" cy="369332"/>
          </a:xfrm>
          <a:prstGeom prst="rect">
            <a:avLst/>
          </a:prstGeom>
          <a:noFill/>
        </p:spPr>
        <p:txBody>
          <a:bodyPr wrap="none" rtlCol="0">
            <a:spAutoFit/>
          </a:bodyPr>
          <a:lstStyle/>
          <a:p>
            <a:r>
              <a:rPr lang="en-US" dirty="0"/>
              <a:t>Credit: NVIDIA</a:t>
            </a:r>
          </a:p>
        </p:txBody>
      </p:sp>
    </p:spTree>
    <p:extLst>
      <p:ext uri="{BB962C8B-B14F-4D97-AF65-F5344CB8AC3E}">
        <p14:creationId xmlns:p14="http://schemas.microsoft.com/office/powerpoint/2010/main" val="393414811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Overview</a:t>
            </a:r>
          </a:p>
        </p:txBody>
      </p:sp>
      <p:sp>
        <p:nvSpPr>
          <p:cNvPr id="3" name="Content Placeholder 2"/>
          <p:cNvSpPr>
            <a:spLocks noGrp="1"/>
          </p:cNvSpPr>
          <p:nvPr>
            <p:ph sz="quarter" idx="10"/>
          </p:nvPr>
        </p:nvSpPr>
        <p:spPr>
          <a:xfrm>
            <a:off x="838200" y="1158949"/>
            <a:ext cx="10515600" cy="5333925"/>
          </a:xfrm>
        </p:spPr>
        <p:txBody>
          <a:bodyPr>
            <a:normAutofit/>
          </a:bodyPr>
          <a:lstStyle/>
          <a:p>
            <a:r>
              <a:rPr lang="en-US" sz="2400" dirty="0"/>
              <a:t>Vendors &amp; Types</a:t>
            </a:r>
          </a:p>
          <a:p>
            <a:pPr lvl="1"/>
            <a:r>
              <a:rPr lang="en-US" b="1" dirty="0"/>
              <a:t>NVIDIA, AMD</a:t>
            </a:r>
            <a:r>
              <a:rPr lang="en-US" dirty="0"/>
              <a:t>, Intel</a:t>
            </a:r>
          </a:p>
          <a:p>
            <a:pPr lvl="1"/>
            <a:r>
              <a:rPr lang="en-US" dirty="0"/>
              <a:t>Datacenter : K80, </a:t>
            </a:r>
            <a:r>
              <a:rPr lang="en-US" b="1" dirty="0"/>
              <a:t>P100, V100, A40, A100</a:t>
            </a:r>
            <a:r>
              <a:rPr lang="en-US" dirty="0"/>
              <a:t>, H100</a:t>
            </a:r>
          </a:p>
          <a:p>
            <a:pPr lvl="1"/>
            <a:r>
              <a:rPr lang="en-US" dirty="0"/>
              <a:t>Workstations: </a:t>
            </a:r>
            <a:r>
              <a:rPr lang="en-US" b="1" dirty="0"/>
              <a:t>A6000</a:t>
            </a:r>
            <a:r>
              <a:rPr lang="en-US" dirty="0"/>
              <a:t>, Quadro</a:t>
            </a:r>
          </a:p>
          <a:p>
            <a:pPr lvl="1"/>
            <a:r>
              <a:rPr lang="en-US" dirty="0"/>
              <a:t>Gaming: GeForce RTX </a:t>
            </a:r>
            <a:r>
              <a:rPr lang="en-US" b="1" dirty="0"/>
              <a:t>20xx</a:t>
            </a:r>
            <a:r>
              <a:rPr lang="en-US" dirty="0"/>
              <a:t>, </a:t>
            </a:r>
            <a:r>
              <a:rPr lang="en-US" b="1" dirty="0"/>
              <a:t>30xx, 40xx</a:t>
            </a:r>
          </a:p>
          <a:p>
            <a:pPr lvl="1"/>
            <a:endParaRPr lang="en-US" dirty="0"/>
          </a:p>
          <a:p>
            <a:r>
              <a:rPr lang="en-US" sz="2400" dirty="0"/>
              <a:t>CUDA vs OpenCL (Make GPUs programmable)</a:t>
            </a:r>
          </a:p>
          <a:p>
            <a:pPr lvl="1"/>
            <a:r>
              <a:rPr lang="en-US" dirty="0"/>
              <a:t>CUDA is parallel computation platform, developed by NVIDIA, allows software to run on both CPU and GPU</a:t>
            </a:r>
          </a:p>
          <a:p>
            <a:pPr lvl="1"/>
            <a:r>
              <a:rPr lang="en-US" dirty="0"/>
              <a:t>OpenCL: More general parallel computing platform, developed by Apple, allows software to access CPUs, GPUs, FPGAs etc.</a:t>
            </a:r>
          </a:p>
          <a:p>
            <a:pPr lvl="1"/>
            <a:r>
              <a:rPr lang="en-US" dirty="0"/>
              <a:t>Both are compatible with Python, but most GPU-enabled Python libraries will only work with NVIDIA GPUs.</a:t>
            </a:r>
          </a:p>
          <a:p>
            <a:endParaRPr lang="en-US" dirty="0"/>
          </a:p>
        </p:txBody>
      </p:sp>
    </p:spTree>
    <p:extLst>
      <p:ext uri="{BB962C8B-B14F-4D97-AF65-F5344CB8AC3E}">
        <p14:creationId xmlns:p14="http://schemas.microsoft.com/office/powerpoint/2010/main" val="13054906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Machine learning/Deep learning</a:t>
            </a:r>
          </a:p>
        </p:txBody>
      </p:sp>
      <p:sp>
        <p:nvSpPr>
          <p:cNvPr id="4" name="Text Placeholder 3">
            <a:extLst>
              <a:ext uri="{FF2B5EF4-FFF2-40B4-BE49-F238E27FC236}">
                <a16:creationId xmlns:a16="http://schemas.microsoft.com/office/drawing/2014/main" id="{363E62E3-14E7-E636-0FD8-1FBAB4DC612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7716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1CE8-A15D-C31D-0C17-02EDA98B07DE}"/>
              </a:ext>
            </a:extLst>
          </p:cNvPr>
          <p:cNvSpPr>
            <a:spLocks noGrp="1"/>
          </p:cNvSpPr>
          <p:nvPr>
            <p:ph type="title"/>
          </p:nvPr>
        </p:nvSpPr>
        <p:spPr/>
        <p:txBody>
          <a:bodyPr/>
          <a:lstStyle/>
          <a:p>
            <a:r>
              <a:rPr lang="en-US" dirty="0"/>
              <a:t>GPU Computing</a:t>
            </a:r>
          </a:p>
        </p:txBody>
      </p:sp>
      <p:sp>
        <p:nvSpPr>
          <p:cNvPr id="3" name="Content Placeholder 2">
            <a:extLst>
              <a:ext uri="{FF2B5EF4-FFF2-40B4-BE49-F238E27FC236}">
                <a16:creationId xmlns:a16="http://schemas.microsoft.com/office/drawing/2014/main" id="{211F92AC-3A96-81F8-2FF9-79C14C1B5293}"/>
              </a:ext>
            </a:extLst>
          </p:cNvPr>
          <p:cNvSpPr>
            <a:spLocks noGrp="1"/>
          </p:cNvSpPr>
          <p:nvPr>
            <p:ph sz="quarter" idx="10"/>
          </p:nvPr>
        </p:nvSpPr>
        <p:spPr/>
        <p:txBody>
          <a:bodyPr/>
          <a:lstStyle/>
          <a:p>
            <a:pPr algn="just"/>
            <a:r>
              <a:rPr lang="en-US" sz="2000" dirty="0"/>
              <a:t>For certain workloads like image processing, training artificial neural networks and solving differential equations, a GPU-enabled code can vastly outperform a CPU code. Algorithms that require lots of logic such as "if" statements tend to perform better on the CPU.</a:t>
            </a:r>
          </a:p>
          <a:p>
            <a:pPr algn="just"/>
            <a:r>
              <a:rPr lang="en-US" sz="2000" dirty="0"/>
              <a:t>Steps required to execute a function (kernel) on a GPU:</a:t>
            </a:r>
          </a:p>
          <a:p>
            <a:pPr marL="800100" lvl="1" indent="-342900" algn="just">
              <a:buFont typeface="+mj-lt"/>
              <a:buAutoNum type="arabicPeriod"/>
            </a:pPr>
            <a:r>
              <a:rPr lang="en-US" sz="1600" dirty="0"/>
              <a:t>copy the input data from the CPU memory to the GPU memory</a:t>
            </a:r>
          </a:p>
          <a:p>
            <a:pPr marL="800100" lvl="1" indent="-342900" algn="just">
              <a:buFont typeface="+mj-lt"/>
              <a:buAutoNum type="arabicPeriod"/>
            </a:pPr>
            <a:r>
              <a:rPr lang="en-US" sz="1600" dirty="0"/>
              <a:t>load and execute the GPU kernel on the GPU</a:t>
            </a:r>
          </a:p>
          <a:p>
            <a:pPr marL="800100" lvl="1" indent="-342900" algn="just">
              <a:buFont typeface="+mj-lt"/>
              <a:buAutoNum type="arabicPeriod"/>
            </a:pPr>
            <a:r>
              <a:rPr lang="en-US" sz="1600" dirty="0"/>
              <a:t>copy the results from the GPU memory to CPU memory</a:t>
            </a:r>
          </a:p>
          <a:p>
            <a:pPr algn="just"/>
            <a:r>
              <a:rPr lang="en-US" sz="2000" dirty="0"/>
              <a:t>Depending on the DL framework, some of these steps may be automatically done.</a:t>
            </a:r>
          </a:p>
          <a:p>
            <a:pPr algn="just"/>
            <a:r>
              <a:rPr lang="en-US" sz="2000" dirty="0"/>
              <a:t>Recently, manufacturers have incorporated specialized units on the GPU called Tensor Cores (NVIDIA) or Matrix Cores (AMD) to perform certain operations in less than single precision.</a:t>
            </a:r>
          </a:p>
        </p:txBody>
      </p:sp>
    </p:spTree>
    <p:extLst>
      <p:ext uri="{BB962C8B-B14F-4D97-AF65-F5344CB8AC3E}">
        <p14:creationId xmlns:p14="http://schemas.microsoft.com/office/powerpoint/2010/main" val="96138820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Computational Graphs</a:t>
            </a:r>
            <a:br>
              <a:rPr lang="en-US" dirty="0"/>
            </a:br>
            <a:endParaRPr lang="en-US" dirty="0"/>
          </a:p>
        </p:txBody>
      </p:sp>
      <p:sp>
        <p:nvSpPr>
          <p:cNvPr id="3" name="Content Placeholder 2"/>
          <p:cNvSpPr>
            <a:spLocks noGrp="1"/>
          </p:cNvSpPr>
          <p:nvPr>
            <p:ph sz="quarter" idx="10"/>
          </p:nvPr>
        </p:nvSpPr>
        <p:spPr/>
        <p:txBody>
          <a:bodyPr>
            <a:normAutofit/>
          </a:bodyPr>
          <a:lstStyle/>
          <a:p>
            <a:r>
              <a:rPr lang="en-US" dirty="0"/>
              <a:t>Computational graphs help to break down computations.</a:t>
            </a:r>
          </a:p>
          <a:p>
            <a:pPr lvl="1"/>
            <a:r>
              <a:rPr lang="en-US" dirty="0"/>
              <a:t>For example, the graph for y=(x1+x2)*(x2 - 5)  is</a:t>
            </a:r>
          </a:p>
          <a:p>
            <a:endParaRPr lang="en-US" dirty="0"/>
          </a:p>
        </p:txBody>
      </p:sp>
      <p:grpSp>
        <p:nvGrpSpPr>
          <p:cNvPr id="28" name="Group 27"/>
          <p:cNvGrpSpPr>
            <a:grpSpLocks noChangeAspect="1"/>
          </p:cNvGrpSpPr>
          <p:nvPr/>
        </p:nvGrpSpPr>
        <p:grpSpPr>
          <a:xfrm>
            <a:off x="2819401" y="3200400"/>
            <a:ext cx="5318587" cy="2209800"/>
            <a:chOff x="1466850" y="3810000"/>
            <a:chExt cx="6080961" cy="2526556"/>
          </a:xfrm>
        </p:grpSpPr>
        <p:sp>
          <p:nvSpPr>
            <p:cNvPr id="4" name="Oval 3"/>
            <p:cNvSpPr/>
            <p:nvPr/>
          </p:nvSpPr>
          <p:spPr>
            <a:xfrm>
              <a:off x="1466850" y="3810000"/>
              <a:ext cx="838200" cy="609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x1</a:t>
              </a:r>
            </a:p>
          </p:txBody>
        </p:sp>
        <p:sp>
          <p:nvSpPr>
            <p:cNvPr id="5" name="Oval 4"/>
            <p:cNvSpPr/>
            <p:nvPr/>
          </p:nvSpPr>
          <p:spPr>
            <a:xfrm>
              <a:off x="1478882" y="4838700"/>
              <a:ext cx="838200" cy="609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x2</a:t>
              </a:r>
            </a:p>
          </p:txBody>
        </p:sp>
        <p:sp>
          <p:nvSpPr>
            <p:cNvPr id="6" name="Oval 5"/>
            <p:cNvSpPr/>
            <p:nvPr/>
          </p:nvSpPr>
          <p:spPr>
            <a:xfrm>
              <a:off x="3219450" y="3897123"/>
              <a:ext cx="1470939" cy="869389"/>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  x1 + x2</a:t>
              </a:r>
            </a:p>
          </p:txBody>
        </p:sp>
        <p:sp>
          <p:nvSpPr>
            <p:cNvPr id="7" name="Oval 6"/>
            <p:cNvSpPr/>
            <p:nvPr/>
          </p:nvSpPr>
          <p:spPr>
            <a:xfrm>
              <a:off x="3310688" y="5500437"/>
              <a:ext cx="1261313" cy="836119"/>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 = x2 - 5</a:t>
              </a:r>
            </a:p>
          </p:txBody>
        </p:sp>
        <p:sp>
          <p:nvSpPr>
            <p:cNvPr id="8" name="Oval 7"/>
            <p:cNvSpPr/>
            <p:nvPr/>
          </p:nvSpPr>
          <p:spPr>
            <a:xfrm>
              <a:off x="5486400" y="4681226"/>
              <a:ext cx="1143000" cy="69488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 = a*b</a:t>
              </a:r>
            </a:p>
          </p:txBody>
        </p:sp>
        <p:cxnSp>
          <p:nvCxnSpPr>
            <p:cNvPr id="10" name="Straight Arrow Connector 9"/>
            <p:cNvCxnSpPr>
              <a:endCxn id="6" idx="2"/>
            </p:cNvCxnSpPr>
            <p:nvPr/>
          </p:nvCxnSpPr>
          <p:spPr>
            <a:xfrm>
              <a:off x="2350669" y="4114800"/>
              <a:ext cx="868781" cy="21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6"/>
              <a:endCxn id="6" idx="2"/>
            </p:cNvCxnSpPr>
            <p:nvPr/>
          </p:nvCxnSpPr>
          <p:spPr>
            <a:xfrm flipV="1">
              <a:off x="2317082" y="4331818"/>
              <a:ext cx="902367" cy="811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2"/>
            </p:cNvCxnSpPr>
            <p:nvPr/>
          </p:nvCxnSpPr>
          <p:spPr>
            <a:xfrm>
              <a:off x="2305050" y="5152525"/>
              <a:ext cx="1005639" cy="765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6"/>
              <a:endCxn id="8" idx="2"/>
            </p:cNvCxnSpPr>
            <p:nvPr/>
          </p:nvCxnSpPr>
          <p:spPr>
            <a:xfrm>
              <a:off x="4690388" y="4331818"/>
              <a:ext cx="796011" cy="696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6"/>
              <a:endCxn id="8" idx="2"/>
            </p:cNvCxnSpPr>
            <p:nvPr/>
          </p:nvCxnSpPr>
          <p:spPr>
            <a:xfrm flipV="1">
              <a:off x="4572001" y="5028669"/>
              <a:ext cx="914399" cy="889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632657" y="5071311"/>
              <a:ext cx="915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Folded Corner 28"/>
          <p:cNvSpPr/>
          <p:nvPr/>
        </p:nvSpPr>
        <p:spPr>
          <a:xfrm rot="190124">
            <a:off x="8719475" y="3684332"/>
            <a:ext cx="2935710" cy="1771669"/>
          </a:xfrm>
          <a:prstGeom prst="foldedCorner">
            <a:avLst/>
          </a:prstGeom>
          <a:gradFill flip="none" rotWithShape="1">
            <a:gsLst>
              <a:gs pos="0">
                <a:srgbClr val="00CC99">
                  <a:tint val="66000"/>
                  <a:satMod val="160000"/>
                </a:srgbClr>
              </a:gs>
              <a:gs pos="27000">
                <a:srgbClr val="00CC99">
                  <a:tint val="44500"/>
                  <a:satMod val="160000"/>
                </a:srgbClr>
              </a:gs>
              <a:gs pos="100000">
                <a:srgbClr val="00CC99">
                  <a:tint val="23500"/>
                  <a:satMod val="160000"/>
                </a:srgbClr>
              </a:gs>
            </a:gsLst>
            <a:lin ang="162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beauty of computational graphs is that they show where computations can be done in parallel.</a:t>
            </a:r>
          </a:p>
        </p:txBody>
      </p:sp>
    </p:spTree>
    <p:extLst>
      <p:ext uri="{BB962C8B-B14F-4D97-AF65-F5344CB8AC3E}">
        <p14:creationId xmlns:p14="http://schemas.microsoft.com/office/powerpoint/2010/main" val="121640134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4691-5151-8A09-0620-D0D151B6185B}"/>
              </a:ext>
            </a:extLst>
          </p:cNvPr>
          <p:cNvSpPr>
            <a:spLocks noGrp="1"/>
          </p:cNvSpPr>
          <p:nvPr>
            <p:ph type="title"/>
          </p:nvPr>
        </p:nvSpPr>
        <p:spPr/>
        <p:txBody>
          <a:bodyPr/>
          <a:lstStyle/>
          <a:p>
            <a:r>
              <a:rPr lang="en-US" dirty="0"/>
              <a:t>Why to use GPUs in DL?</a:t>
            </a:r>
          </a:p>
        </p:txBody>
      </p:sp>
      <p:sp>
        <p:nvSpPr>
          <p:cNvPr id="3" name="Content Placeholder 2">
            <a:extLst>
              <a:ext uri="{FF2B5EF4-FFF2-40B4-BE49-F238E27FC236}">
                <a16:creationId xmlns:a16="http://schemas.microsoft.com/office/drawing/2014/main" id="{BF20010E-3F72-8293-C28C-0DBFBB764071}"/>
              </a:ext>
            </a:extLst>
          </p:cNvPr>
          <p:cNvSpPr>
            <a:spLocks noGrp="1"/>
          </p:cNvSpPr>
          <p:nvPr>
            <p:ph sz="quarter" idx="10"/>
          </p:nvPr>
        </p:nvSpPr>
        <p:spPr/>
        <p:txBody>
          <a:bodyPr/>
          <a:lstStyle/>
          <a:p>
            <a:r>
              <a:rPr lang="en-US" sz="2400" dirty="0"/>
              <a:t>Data flows in neural networks can be efficiently implemented by </a:t>
            </a:r>
            <a:r>
              <a:rPr lang="en-US" sz="2400" b="1" dirty="0"/>
              <a:t>computational graphs</a:t>
            </a:r>
            <a:r>
              <a:rPr lang="en-US" sz="2400" dirty="0"/>
              <a:t>. This is the case with popular frameworks like TensorFlow and PyTorch.</a:t>
            </a:r>
          </a:p>
          <a:p>
            <a:r>
              <a:rPr lang="en-US" sz="2400" dirty="0"/>
              <a:t>With deep learning models, you can have hundreds of thousands of computational graphs.</a:t>
            </a:r>
          </a:p>
          <a:p>
            <a:r>
              <a:rPr lang="en-US" sz="2400" dirty="0"/>
              <a:t>A GPU can perform a thousand or more of the computational graphs simultaneously.  This will speed up your program significantly.</a:t>
            </a:r>
          </a:p>
          <a:p>
            <a:r>
              <a:rPr lang="en-US" sz="2400" dirty="0"/>
              <a:t>New GPUs have been developed and optimized specifically for deep learning.</a:t>
            </a:r>
          </a:p>
          <a:p>
            <a:r>
              <a:rPr lang="en-US" sz="2400" dirty="0"/>
              <a:t>All the major deep learning Python libraries (Tensorflow, PyTorch, </a:t>
            </a:r>
            <a:r>
              <a:rPr lang="en-US" sz="2400" dirty="0" err="1"/>
              <a:t>Keras</a:t>
            </a:r>
            <a:r>
              <a:rPr lang="en-US" sz="2400" dirty="0"/>
              <a:t>, Caffe,…)  support the use of GPUs and allow users to distribute their code over multiple GPUs.</a:t>
            </a:r>
          </a:p>
          <a:p>
            <a:pPr marL="0" indent="0">
              <a:buNone/>
            </a:pPr>
            <a:endParaRPr lang="en-US" dirty="0"/>
          </a:p>
        </p:txBody>
      </p:sp>
    </p:spTree>
    <p:extLst>
      <p:ext uri="{BB962C8B-B14F-4D97-AF65-F5344CB8AC3E}">
        <p14:creationId xmlns:p14="http://schemas.microsoft.com/office/powerpoint/2010/main" val="254040990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GPUs in DL …</a:t>
            </a:r>
          </a:p>
        </p:txBody>
      </p:sp>
      <p:sp>
        <p:nvSpPr>
          <p:cNvPr id="3" name="Content Placeholder 2"/>
          <p:cNvSpPr>
            <a:spLocks noGrp="1"/>
          </p:cNvSpPr>
          <p:nvPr>
            <p:ph sz="quarter" idx="10"/>
          </p:nvPr>
        </p:nvSpPr>
        <p:spPr/>
        <p:txBody>
          <a:bodyPr>
            <a:normAutofit/>
          </a:bodyPr>
          <a:lstStyle/>
          <a:p>
            <a:r>
              <a:rPr lang="en-US" sz="2400" dirty="0"/>
              <a:t>Scikit-learn does not support GPU processing. </a:t>
            </a:r>
          </a:p>
          <a:p>
            <a:endParaRPr lang="en-US" sz="2400" dirty="0"/>
          </a:p>
          <a:p>
            <a:r>
              <a:rPr lang="en-US" sz="2400" dirty="0"/>
              <a:t>Deep learning acceleration is furthered with Tensor Cores in NVIDIA GPUs. </a:t>
            </a:r>
          </a:p>
          <a:p>
            <a:pPr lvl="1"/>
            <a:r>
              <a:rPr lang="en-US" sz="2000" dirty="0"/>
              <a:t>Tensor Cores accelerate large matrix operations by performing mixed-precision computing.</a:t>
            </a:r>
          </a:p>
          <a:p>
            <a:pPr lvl="1"/>
            <a:r>
              <a:rPr lang="en-US" sz="2000" dirty="0"/>
              <a:t>Accelerates math, Reduces the memory traffic and consumption. </a:t>
            </a:r>
            <a:endParaRPr lang="en-US" sz="2400" dirty="0"/>
          </a:p>
          <a:p>
            <a:endParaRPr lang="en-US" sz="2400" dirty="0"/>
          </a:p>
          <a:p>
            <a:pPr>
              <a:buFont typeface="Wingdings" pitchFamily="2" charset="2"/>
              <a:buChar char="Ø"/>
            </a:pPr>
            <a:r>
              <a:rPr lang="en-US" sz="2400" dirty="0"/>
              <a:t>If you’re </a:t>
            </a:r>
            <a:r>
              <a:rPr lang="en-US" sz="2400" i="1" dirty="0"/>
              <a:t>not</a:t>
            </a:r>
            <a:r>
              <a:rPr lang="en-US" sz="2400" dirty="0"/>
              <a:t> using a neural network as your machine learning model you may find that a GPU doesn’t improve the computation time. </a:t>
            </a:r>
          </a:p>
          <a:p>
            <a:endParaRPr lang="en-US" sz="2400" dirty="0"/>
          </a:p>
          <a:p>
            <a:pPr>
              <a:buFont typeface="Wingdings" pitchFamily="2" charset="2"/>
              <a:buChar char="Ø"/>
            </a:pPr>
            <a:r>
              <a:rPr lang="en-US" sz="2400" dirty="0"/>
              <a:t>If you are using a neural network but it is very small then a GPU will not be any faster than a CPU - in fact, it might even be slower.</a:t>
            </a:r>
          </a:p>
          <a:p>
            <a:endParaRPr lang="en-US" sz="2400" dirty="0"/>
          </a:p>
          <a:p>
            <a:pPr lvl="1"/>
            <a:endParaRPr lang="en-US" sz="2000" dirty="0"/>
          </a:p>
          <a:p>
            <a:endParaRPr lang="en-US" sz="2400" dirty="0"/>
          </a:p>
          <a:p>
            <a:endParaRPr lang="en-US" dirty="0"/>
          </a:p>
          <a:p>
            <a:endParaRPr lang="en-US" dirty="0"/>
          </a:p>
          <a:p>
            <a:endParaRPr lang="en-US" dirty="0"/>
          </a:p>
        </p:txBody>
      </p:sp>
    </p:spTree>
    <p:extLst>
      <p:ext uri="{BB962C8B-B14F-4D97-AF65-F5344CB8AC3E}">
        <p14:creationId xmlns:p14="http://schemas.microsoft.com/office/powerpoint/2010/main" val="3587448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F203-3113-2D6B-12DD-FF2D2958242F}"/>
              </a:ext>
            </a:extLst>
          </p:cNvPr>
          <p:cNvSpPr>
            <a:spLocks noGrp="1"/>
          </p:cNvSpPr>
          <p:nvPr>
            <p:ph type="title"/>
          </p:nvPr>
        </p:nvSpPr>
        <p:spPr/>
        <p:txBody>
          <a:bodyPr/>
          <a:lstStyle/>
          <a:p>
            <a:r>
              <a:rPr lang="en-US" dirty="0"/>
              <a:t>GPU Utilization &amp; Profiling</a:t>
            </a:r>
          </a:p>
        </p:txBody>
      </p:sp>
      <p:sp>
        <p:nvSpPr>
          <p:cNvPr id="3" name="Content Placeholder 2">
            <a:extLst>
              <a:ext uri="{FF2B5EF4-FFF2-40B4-BE49-F238E27FC236}">
                <a16:creationId xmlns:a16="http://schemas.microsoft.com/office/drawing/2014/main" id="{BE496FAB-ABB5-94D5-3664-0CD3536963BE}"/>
              </a:ext>
            </a:extLst>
          </p:cNvPr>
          <p:cNvSpPr>
            <a:spLocks noGrp="1"/>
          </p:cNvSpPr>
          <p:nvPr>
            <p:ph sz="quarter" idx="10"/>
          </p:nvPr>
        </p:nvSpPr>
        <p:spPr/>
        <p:txBody>
          <a:bodyPr/>
          <a:lstStyle/>
          <a:p>
            <a:r>
              <a:rPr lang="en-US" sz="2400" dirty="0" err="1"/>
              <a:t>jupyterlab-nvdashboard</a:t>
            </a:r>
            <a:r>
              <a:rPr lang="en-US" sz="2400" dirty="0"/>
              <a:t> (GPU Dashboards)</a:t>
            </a:r>
          </a:p>
          <a:p>
            <a:r>
              <a:rPr lang="en-US" sz="2400" dirty="0" err="1"/>
              <a:t>nvidia-smi</a:t>
            </a:r>
            <a:r>
              <a:rPr lang="en-US" sz="2400" dirty="0"/>
              <a:t> </a:t>
            </a:r>
          </a:p>
          <a:p>
            <a:pPr lvl="1"/>
            <a:r>
              <a:rPr lang="en-US" sz="1800" dirty="0"/>
              <a:t>only a measure of the fraction of the time that a GPU kernel is running on the GPU. Nothing about how many CUDA cores are being used or how efficiently the GPU kernels have been written. </a:t>
            </a:r>
          </a:p>
          <a:p>
            <a:r>
              <a:rPr lang="en-US" sz="2400" dirty="0" err="1"/>
              <a:t>Line_profiler</a:t>
            </a:r>
            <a:r>
              <a:rPr lang="en-US" sz="2400" dirty="0"/>
              <a:t> for any python code (PyTorch and TensorFlow).</a:t>
            </a:r>
            <a:endParaRPr lang="en-US" sz="2200" dirty="0"/>
          </a:p>
          <a:p>
            <a:r>
              <a:rPr lang="en-US" sz="2400" dirty="0" err="1"/>
              <a:t>Nsight</a:t>
            </a:r>
            <a:r>
              <a:rPr lang="en-US" sz="2400" dirty="0"/>
              <a:t> Systems(</a:t>
            </a:r>
            <a:r>
              <a:rPr lang="en-US" sz="2400" dirty="0" err="1"/>
              <a:t>nsys</a:t>
            </a:r>
            <a:r>
              <a:rPr lang="en-US" sz="2400" dirty="0"/>
              <a:t>) for profiling GPU codes. It produces a timeline and can handle MPI but produces a different set of profiling data for each MPI process. </a:t>
            </a:r>
          </a:p>
          <a:p>
            <a:r>
              <a:rPr lang="en-US" sz="2400" dirty="0" err="1"/>
              <a:t>Nsight</a:t>
            </a:r>
            <a:r>
              <a:rPr lang="en-US" sz="2400" dirty="0"/>
              <a:t> Compute(</a:t>
            </a:r>
            <a:r>
              <a:rPr lang="en-US" sz="2400" dirty="0" err="1"/>
              <a:t>ncu</a:t>
            </a:r>
            <a:r>
              <a:rPr lang="en-US" sz="2400" dirty="0"/>
              <a:t>) to look closely at the behavior of specific GPU kernels.</a:t>
            </a:r>
          </a:p>
        </p:txBody>
      </p:sp>
    </p:spTree>
    <p:extLst>
      <p:ext uri="{BB962C8B-B14F-4D97-AF65-F5344CB8AC3E}">
        <p14:creationId xmlns:p14="http://schemas.microsoft.com/office/powerpoint/2010/main" val="372222388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5371-3C50-138D-3720-17E79EBCC528}"/>
              </a:ext>
            </a:extLst>
          </p:cNvPr>
          <p:cNvSpPr>
            <a:spLocks noGrp="1"/>
          </p:cNvSpPr>
          <p:nvPr>
            <p:ph type="title"/>
          </p:nvPr>
        </p:nvSpPr>
        <p:spPr/>
        <p:txBody>
          <a:bodyPr/>
          <a:lstStyle/>
          <a:p>
            <a:r>
              <a:rPr lang="en-US" dirty="0"/>
              <a:t>GPU Utilization &amp; Profiling</a:t>
            </a:r>
          </a:p>
        </p:txBody>
      </p:sp>
      <p:sp>
        <p:nvSpPr>
          <p:cNvPr id="3" name="Content Placeholder 2">
            <a:extLst>
              <a:ext uri="{FF2B5EF4-FFF2-40B4-BE49-F238E27FC236}">
                <a16:creationId xmlns:a16="http://schemas.microsoft.com/office/drawing/2014/main" id="{98906FD1-2D17-B0CD-A576-1D9B21105E38}"/>
              </a:ext>
            </a:extLst>
          </p:cNvPr>
          <p:cNvSpPr>
            <a:spLocks noGrp="1"/>
          </p:cNvSpPr>
          <p:nvPr>
            <p:ph sz="quarter" idx="10"/>
          </p:nvPr>
        </p:nvSpPr>
        <p:spPr/>
        <p:txBody>
          <a:bodyPr/>
          <a:lstStyle/>
          <a:p>
            <a:r>
              <a:rPr lang="en-US" sz="2400" dirty="0"/>
              <a:t>Zero GPU utilization</a:t>
            </a:r>
          </a:p>
          <a:p>
            <a:pPr lvl="1"/>
            <a:r>
              <a:rPr lang="en-US" sz="1800" dirty="0"/>
              <a:t>Is code GPU enabled? </a:t>
            </a:r>
          </a:p>
          <a:p>
            <a:pPr lvl="1"/>
            <a:r>
              <a:rPr lang="en-US" sz="1800" dirty="0"/>
              <a:t>Is software environment properly configured?</a:t>
            </a:r>
          </a:p>
          <a:p>
            <a:pPr lvl="1"/>
            <a:r>
              <a:rPr lang="en-US" sz="1800" dirty="0"/>
              <a:t>Does code spend much time transferring data between CPU and GPU?(e.g. during interactive jobs)</a:t>
            </a:r>
            <a:endParaRPr lang="en-US" sz="2400" dirty="0"/>
          </a:p>
          <a:p>
            <a:r>
              <a:rPr lang="en-US" sz="2400" dirty="0"/>
              <a:t>Low GPU utilization: </a:t>
            </a:r>
          </a:p>
          <a:p>
            <a:pPr lvl="1"/>
            <a:r>
              <a:rPr lang="en-US" sz="1800" dirty="0"/>
              <a:t>Misconfigured application scripts. </a:t>
            </a:r>
          </a:p>
          <a:p>
            <a:pPr lvl="1"/>
            <a:r>
              <a:rPr lang="en-US" sz="1800" dirty="0"/>
              <a:t>Using high end GPU for codes that do not have enough work to keep the GPU busy. Using A100 for job that P100 is sufficient. </a:t>
            </a:r>
          </a:p>
          <a:p>
            <a:pPr lvl="1"/>
            <a:r>
              <a:rPr lang="en-US" sz="1800" dirty="0"/>
              <a:t>Training deep learning models while only using a single CPU-core. Codes such as Pytorch and TF show performance benefits when multiple CPU-cores are used for the data loading. </a:t>
            </a:r>
          </a:p>
          <a:p>
            <a:pPr lvl="1"/>
            <a:r>
              <a:rPr lang="en-US" sz="1800" dirty="0"/>
              <a:t>Using too many GPUs for a job. You can find the optimal number of GPUs and CPU-cores by performing a scaling analysis.</a:t>
            </a:r>
          </a:p>
          <a:p>
            <a:pPr lvl="1"/>
            <a:r>
              <a:rPr lang="en-US" sz="1800" dirty="0"/>
              <a:t>Writing output files to slow storage systems instead of scratch or GPFS. </a:t>
            </a:r>
          </a:p>
          <a:p>
            <a:pPr lvl="1"/>
            <a:r>
              <a:rPr lang="en-US" sz="1800" dirty="0"/>
              <a:t>Running a code written to work for a single GPU on multiple GPUs. </a:t>
            </a:r>
          </a:p>
          <a:p>
            <a:endParaRPr lang="en-US" dirty="0"/>
          </a:p>
        </p:txBody>
      </p:sp>
    </p:spTree>
    <p:extLst>
      <p:ext uri="{BB962C8B-B14F-4D97-AF65-F5344CB8AC3E}">
        <p14:creationId xmlns:p14="http://schemas.microsoft.com/office/powerpoint/2010/main" val="115979413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Rivanna-NVIDIA DGX </a:t>
            </a:r>
            <a:r>
              <a:rPr lang="en-US" dirty="0" err="1"/>
              <a:t>BasePOD</a:t>
            </a:r>
            <a:r>
              <a:rPr lang="en-US" dirty="0"/>
              <a:t> </a:t>
            </a:r>
          </a:p>
        </p:txBody>
      </p:sp>
      <p:sp>
        <p:nvSpPr>
          <p:cNvPr id="3" name="Content Placeholder 2"/>
          <p:cNvSpPr>
            <a:spLocks noGrp="1"/>
          </p:cNvSpPr>
          <p:nvPr>
            <p:ph sz="quarter" idx="10"/>
          </p:nvPr>
        </p:nvSpPr>
        <p:spPr>
          <a:xfrm>
            <a:off x="838200" y="1605516"/>
            <a:ext cx="10515600" cy="4795285"/>
          </a:xfrm>
        </p:spPr>
        <p:txBody>
          <a:bodyPr>
            <a:normAutofit fontScale="25000" lnSpcReduction="20000"/>
          </a:bodyPr>
          <a:lstStyle/>
          <a:p>
            <a:pPr>
              <a:buFont typeface="Courier New" panose="02070309020205020404" pitchFamily="49" charset="0"/>
              <a:buChar char="o"/>
            </a:pPr>
            <a:r>
              <a:rPr lang="en-US" sz="8000" dirty="0">
                <a:effectLst/>
              </a:rPr>
              <a:t>18 DGX A100 nodes</a:t>
            </a:r>
          </a:p>
          <a:p>
            <a:pPr marL="742950" lvl="1" indent="-285750">
              <a:buFont typeface="Arial" panose="020B0604020202020204" pitchFamily="34" charset="0"/>
              <a:buChar char="•"/>
            </a:pPr>
            <a:r>
              <a:rPr lang="en-US" sz="8000" dirty="0"/>
              <a:t>8</a:t>
            </a:r>
            <a:r>
              <a:rPr lang="en-US" sz="8000" dirty="0">
                <a:effectLst/>
              </a:rPr>
              <a:t> NVIDIA A100 GPUs.</a:t>
            </a:r>
          </a:p>
          <a:p>
            <a:pPr marL="742950" lvl="1" indent="-285750">
              <a:buFont typeface="Arial" panose="020B0604020202020204" pitchFamily="34" charset="0"/>
              <a:buChar char="•"/>
            </a:pPr>
            <a:r>
              <a:rPr lang="en-US" sz="8000" dirty="0">
                <a:effectLst/>
              </a:rPr>
              <a:t>80 GB GPU memory options.</a:t>
            </a:r>
          </a:p>
          <a:p>
            <a:pPr marL="742950" lvl="1" indent="-285750">
              <a:buFont typeface="Arial" panose="020B0604020202020204" pitchFamily="34" charset="0"/>
              <a:buChar char="•"/>
            </a:pPr>
            <a:r>
              <a:rPr lang="en-US" sz="8000" dirty="0">
                <a:effectLst/>
              </a:rPr>
              <a:t>Dual AMD EPYC™ 7742 CPUs, 128 total cores, 2.25 GHz (base), 3.4 GHz (max boost).</a:t>
            </a:r>
          </a:p>
          <a:p>
            <a:pPr marL="742950" lvl="1" indent="-285750">
              <a:buFont typeface="Arial" panose="020B0604020202020204" pitchFamily="34" charset="0"/>
              <a:buChar char="•"/>
            </a:pPr>
            <a:r>
              <a:rPr lang="en-US" sz="8000" dirty="0">
                <a:effectLst/>
              </a:rPr>
              <a:t>2 TB of system memory.</a:t>
            </a:r>
          </a:p>
          <a:p>
            <a:pPr marL="742950" lvl="1" indent="-285750">
              <a:buFont typeface="Arial" panose="020B0604020202020204" pitchFamily="34" charset="0"/>
              <a:buChar char="•"/>
            </a:pPr>
            <a:r>
              <a:rPr lang="en-US" sz="8000" dirty="0">
                <a:effectLst/>
              </a:rPr>
              <a:t>Two 1.92 TB M.2 </a:t>
            </a:r>
            <a:r>
              <a:rPr lang="en-US" sz="8000" dirty="0" err="1">
                <a:effectLst/>
              </a:rPr>
              <a:t>NVMe</a:t>
            </a:r>
            <a:r>
              <a:rPr lang="en-US" sz="8000" dirty="0">
                <a:effectLst/>
              </a:rPr>
              <a:t> drives for DGX OS, eight 3.84 TB U.2 </a:t>
            </a:r>
            <a:r>
              <a:rPr lang="en-US" sz="8000" dirty="0" err="1">
                <a:effectLst/>
              </a:rPr>
              <a:t>NVMe</a:t>
            </a:r>
            <a:r>
              <a:rPr lang="en-US" sz="8000" dirty="0">
                <a:effectLst/>
              </a:rPr>
              <a:t> drives for</a:t>
            </a:r>
            <a:br>
              <a:rPr lang="en-US" sz="8000" dirty="0"/>
            </a:br>
            <a:r>
              <a:rPr lang="en-US" sz="8000" dirty="0">
                <a:effectLst/>
              </a:rPr>
              <a:t>storage/cache.</a:t>
            </a:r>
          </a:p>
          <a:p>
            <a:pPr marL="742950" lvl="1" indent="-285750">
              <a:buFont typeface="Arial" panose="020B0604020202020204" pitchFamily="34" charset="0"/>
              <a:buChar char="•"/>
            </a:pPr>
            <a:endParaRPr lang="en-US" sz="8000" dirty="0">
              <a:effectLst/>
            </a:endParaRPr>
          </a:p>
          <a:p>
            <a:pPr marL="285750" indent="-285750">
              <a:buFont typeface="Courier New" panose="02070309020205020404" pitchFamily="49" charset="0"/>
              <a:buChar char="o"/>
            </a:pPr>
            <a:r>
              <a:rPr lang="en-US" sz="8000" dirty="0"/>
              <a:t>Advanced Features:</a:t>
            </a:r>
          </a:p>
          <a:p>
            <a:pPr marL="742950" lvl="1" indent="-285750">
              <a:buFont typeface="Arial" panose="020B0604020202020204" pitchFamily="34" charset="0"/>
              <a:buChar char="•"/>
            </a:pPr>
            <a:r>
              <a:rPr lang="en-US" sz="8000" dirty="0" err="1">
                <a:effectLst/>
              </a:rPr>
              <a:t>NVLink</a:t>
            </a:r>
            <a:r>
              <a:rPr lang="en-US" sz="8000" dirty="0">
                <a:effectLst/>
              </a:rPr>
              <a:t> for fast multi-GPU communication</a:t>
            </a:r>
          </a:p>
          <a:p>
            <a:pPr marL="742950" lvl="1" indent="-285750">
              <a:buFont typeface="Arial" panose="020B0604020202020204" pitchFamily="34" charset="0"/>
              <a:buChar char="•"/>
            </a:pPr>
            <a:r>
              <a:rPr lang="en-US" sz="8000" dirty="0" err="1">
                <a:effectLst/>
              </a:rPr>
              <a:t>GPUDirect</a:t>
            </a:r>
            <a:r>
              <a:rPr lang="en-US" sz="8000" dirty="0">
                <a:effectLst/>
              </a:rPr>
              <a:t> RDMA Peer Memory for fast multi-node multi-GPU communication</a:t>
            </a:r>
          </a:p>
          <a:p>
            <a:pPr marL="742950" lvl="1" indent="-285750">
              <a:buFont typeface="Arial" panose="020B0604020202020204" pitchFamily="34" charset="0"/>
              <a:buChar char="•"/>
            </a:pPr>
            <a:r>
              <a:rPr lang="en-US" sz="8000" dirty="0" err="1"/>
              <a:t>GPUDirect</a:t>
            </a:r>
            <a:r>
              <a:rPr lang="en-US" sz="8000" dirty="0"/>
              <a:t> Storage with 200 TB IBM ESS3200 (</a:t>
            </a:r>
            <a:r>
              <a:rPr lang="en-US" sz="8000" dirty="0" err="1"/>
              <a:t>NVMe</a:t>
            </a:r>
            <a:r>
              <a:rPr lang="en-US" sz="8000" dirty="0"/>
              <a:t>) </a:t>
            </a:r>
            <a:r>
              <a:rPr lang="en-US" sz="8000" dirty="0" err="1"/>
              <a:t>SpectrumScale</a:t>
            </a:r>
            <a:r>
              <a:rPr lang="en-US" sz="8000" dirty="0"/>
              <a:t> storage array</a:t>
            </a:r>
          </a:p>
          <a:p>
            <a:pPr marL="742950" lvl="1" indent="-285750">
              <a:buFont typeface="Arial" panose="020B0604020202020204" pitchFamily="34" charset="0"/>
              <a:buChar char="•"/>
            </a:pPr>
            <a:endParaRPr lang="en-US" sz="8000" dirty="0">
              <a:effectLst/>
            </a:endParaRPr>
          </a:p>
          <a:p>
            <a:pPr marL="285750" indent="-285750">
              <a:buFont typeface="Courier New" panose="02070309020205020404" pitchFamily="49" charset="0"/>
              <a:buChar char="o"/>
            </a:pPr>
            <a:r>
              <a:rPr lang="en-US" sz="8000" dirty="0"/>
              <a:t>Ideal Scenarios:</a:t>
            </a:r>
          </a:p>
          <a:p>
            <a:pPr marL="742950" lvl="1" indent="-285750">
              <a:buFont typeface="Arial" panose="020B0604020202020204" pitchFamily="34" charset="0"/>
              <a:buChar char="•"/>
            </a:pPr>
            <a:r>
              <a:rPr lang="en-US" sz="8000" dirty="0"/>
              <a:t>Job needs multiple GPUs on a single node or multi node</a:t>
            </a:r>
          </a:p>
          <a:p>
            <a:pPr marL="742950" lvl="1" indent="-285750">
              <a:buFont typeface="Arial" panose="020B0604020202020204" pitchFamily="34" charset="0"/>
              <a:buChar char="•"/>
            </a:pPr>
            <a:r>
              <a:rPr lang="en-US" sz="8000" dirty="0"/>
              <a:t>Job (single or multi-GPU) is I/O intensive</a:t>
            </a:r>
          </a:p>
          <a:p>
            <a:pPr marL="742950" lvl="1" indent="-285750">
              <a:buFont typeface="Arial" panose="020B0604020202020204" pitchFamily="34" charset="0"/>
              <a:buChar char="•"/>
            </a:pPr>
            <a:r>
              <a:rPr lang="en-US" sz="8000" dirty="0"/>
              <a:t>Job (single or multi-GPU) requires more than 40GB of GPU memory</a:t>
            </a:r>
          </a:p>
          <a:p>
            <a:pPr marL="0" indent="0">
              <a:buNone/>
            </a:pPr>
            <a:endParaRPr lang="en-US" sz="2400" dirty="0"/>
          </a:p>
          <a:p>
            <a:pPr marL="0" indent="0">
              <a:buNone/>
            </a:pPr>
            <a:endParaRPr lang="en-US" sz="2400" dirty="0"/>
          </a:p>
          <a:p>
            <a:endParaRPr lang="en-US" sz="2400" dirty="0"/>
          </a:p>
          <a:p>
            <a:endParaRPr lang="en-US" dirty="0"/>
          </a:p>
          <a:p>
            <a:endParaRPr lang="en-US" dirty="0"/>
          </a:p>
          <a:p>
            <a:endParaRPr lang="en-US" dirty="0"/>
          </a:p>
        </p:txBody>
      </p:sp>
    </p:spTree>
    <p:extLst>
      <p:ext uri="{BB962C8B-B14F-4D97-AF65-F5344CB8AC3E}">
        <p14:creationId xmlns:p14="http://schemas.microsoft.com/office/powerpoint/2010/main" val="83514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3772-AC24-9AB5-3F1B-7F7F2976C276}"/>
              </a:ext>
            </a:extLst>
          </p:cNvPr>
          <p:cNvSpPr>
            <a:spLocks noGrp="1"/>
          </p:cNvSpPr>
          <p:nvPr>
            <p:ph type="title"/>
          </p:nvPr>
        </p:nvSpPr>
        <p:spPr/>
        <p:txBody>
          <a:bodyPr/>
          <a:lstStyle/>
          <a:p>
            <a:r>
              <a:rPr lang="en-US" dirty="0"/>
              <a:t>GPU access on UVA HPC</a:t>
            </a:r>
          </a:p>
        </p:txBody>
      </p:sp>
      <p:sp>
        <p:nvSpPr>
          <p:cNvPr id="3" name="Content Placeholder 2">
            <a:extLst>
              <a:ext uri="{FF2B5EF4-FFF2-40B4-BE49-F238E27FC236}">
                <a16:creationId xmlns:a16="http://schemas.microsoft.com/office/drawing/2014/main" id="{DB819C78-A178-7922-18C5-1CB7DFFACBEF}"/>
              </a:ext>
            </a:extLst>
          </p:cNvPr>
          <p:cNvSpPr>
            <a:spLocks noGrp="1"/>
          </p:cNvSpPr>
          <p:nvPr>
            <p:ph sz="quarter" idx="10"/>
          </p:nvPr>
        </p:nvSpPr>
        <p:spPr/>
        <p:txBody>
          <a:bodyPr lIns="91440" tIns="45720" rIns="91440" bIns="45720" anchor="t"/>
          <a:lstStyle/>
          <a:p>
            <a:pPr marL="0" indent="0">
              <a:buNone/>
            </a:pPr>
            <a:r>
              <a:rPr lang="en-US" b="1" dirty="0"/>
              <a:t>General</a:t>
            </a:r>
          </a:p>
          <a:p>
            <a:pPr lvl="1"/>
            <a:r>
              <a:rPr lang="en-US" dirty="0"/>
              <a:t>GPUs available in both </a:t>
            </a:r>
            <a:r>
              <a:rPr lang="en-US" b="1" i="1" dirty="0"/>
              <a:t>interactive</a:t>
            </a:r>
            <a:r>
              <a:rPr lang="en-US" dirty="0"/>
              <a:t> and </a:t>
            </a:r>
            <a:r>
              <a:rPr lang="en-US" b="1" i="1" dirty="0" err="1"/>
              <a:t>gpu</a:t>
            </a:r>
            <a:r>
              <a:rPr lang="en-US" dirty="0"/>
              <a:t> partition, GPU type and number can be specified.</a:t>
            </a:r>
          </a:p>
          <a:p>
            <a:pPr marL="0" indent="0">
              <a:buNone/>
            </a:pPr>
            <a:r>
              <a:rPr lang="en-US" b="1" dirty="0"/>
              <a:t>POD nodes</a:t>
            </a:r>
          </a:p>
          <a:p>
            <a:r>
              <a:rPr lang="en-US" dirty="0"/>
              <a:t>POD nodes are contained in the </a:t>
            </a:r>
            <a:r>
              <a:rPr lang="en-US" dirty="0" err="1"/>
              <a:t>gpu</a:t>
            </a:r>
            <a:r>
              <a:rPr lang="en-US" dirty="0"/>
              <a:t> partition with a specific </a:t>
            </a:r>
            <a:r>
              <a:rPr lang="en-US" dirty="0" err="1"/>
              <a:t>Slurm</a:t>
            </a:r>
            <a:r>
              <a:rPr lang="en-US" dirty="0"/>
              <a:t> constraint.</a:t>
            </a:r>
          </a:p>
          <a:p>
            <a:r>
              <a:rPr lang="en-US" dirty="0" err="1"/>
              <a:t>Slurm</a:t>
            </a:r>
            <a:r>
              <a:rPr lang="en-US" dirty="0"/>
              <a:t> script:</a:t>
            </a:r>
          </a:p>
          <a:p>
            <a:pPr lvl="1"/>
            <a:r>
              <a:rPr lang="en-US" dirty="0"/>
              <a:t>#SBATCH -p </a:t>
            </a:r>
            <a:r>
              <a:rPr lang="en-US" dirty="0" err="1"/>
              <a:t>gpu</a:t>
            </a:r>
            <a:endParaRPr lang="en-US" dirty="0"/>
          </a:p>
          <a:p>
            <a:pPr lvl="1"/>
            <a:r>
              <a:rPr lang="en-US" dirty="0"/>
              <a:t>#SBATCH --</a:t>
            </a:r>
            <a:r>
              <a:rPr lang="en-US" dirty="0" err="1"/>
              <a:t>gres</a:t>
            </a:r>
            <a:r>
              <a:rPr lang="en-US" dirty="0"/>
              <a:t>=gpu:a100:X # X number of GPUs</a:t>
            </a:r>
          </a:p>
          <a:p>
            <a:pPr lvl="1"/>
            <a:r>
              <a:rPr lang="en-US" dirty="0"/>
              <a:t>#SBATCH -C </a:t>
            </a:r>
            <a:r>
              <a:rPr lang="en-US" dirty="0" err="1"/>
              <a:t>gpupod</a:t>
            </a:r>
            <a:endParaRPr lang="en-US" dirty="0"/>
          </a:p>
        </p:txBody>
      </p:sp>
      <p:sp>
        <p:nvSpPr>
          <p:cNvPr id="4" name="TextBox 3">
            <a:extLst>
              <a:ext uri="{FF2B5EF4-FFF2-40B4-BE49-F238E27FC236}">
                <a16:creationId xmlns:a16="http://schemas.microsoft.com/office/drawing/2014/main" id="{82D0AE30-2029-534D-7C01-8F79A7BB3B4D}"/>
              </a:ext>
            </a:extLst>
          </p:cNvPr>
          <p:cNvSpPr txBox="1"/>
          <p:nvPr/>
        </p:nvSpPr>
        <p:spPr>
          <a:xfrm>
            <a:off x="7352908" y="4345756"/>
            <a:ext cx="3482877" cy="1169551"/>
          </a:xfrm>
          <a:prstGeom prst="rect">
            <a:avLst/>
          </a:prstGeom>
          <a:noFill/>
        </p:spPr>
        <p:txBody>
          <a:bodyPr wrap="none" rtlCol="0">
            <a:spAutoFit/>
          </a:bodyPr>
          <a:lstStyle/>
          <a:p>
            <a:pPr marL="285750" indent="-285750">
              <a:buFont typeface="Arial" panose="020B0604020202020204" pitchFamily="34" charset="0"/>
              <a:buChar char="•"/>
            </a:pPr>
            <a:r>
              <a:rPr lang="en-US" sz="2800" dirty="0"/>
              <a:t>Open OnDemand</a:t>
            </a:r>
          </a:p>
          <a:p>
            <a:pPr marL="742950" lvl="1" indent="-285750">
              <a:buFont typeface="Arial" panose="020B0604020202020204" pitchFamily="34" charset="0"/>
              <a:buChar char="•"/>
            </a:pPr>
            <a:r>
              <a:rPr lang="en-US" sz="2400" dirty="0"/>
              <a:t>--constraint=</a:t>
            </a:r>
            <a:r>
              <a:rPr lang="en-US" sz="2400" dirty="0" err="1"/>
              <a:t>gpupod</a:t>
            </a:r>
            <a:endParaRPr lang="en-US" sz="2400" dirty="0">
              <a:ea typeface="Calibri" panose="020F0502020204030204"/>
              <a:cs typeface="Calibri" panose="020F0502020204030204"/>
            </a:endParaRPr>
          </a:p>
          <a:p>
            <a:endParaRPr lang="en-US" dirty="0"/>
          </a:p>
        </p:txBody>
      </p:sp>
    </p:spTree>
    <p:extLst>
      <p:ext uri="{BB962C8B-B14F-4D97-AF65-F5344CB8AC3E}">
        <p14:creationId xmlns:p14="http://schemas.microsoft.com/office/powerpoint/2010/main" val="343007662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TensorFlow</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444214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TensorFlow?</a:t>
            </a:r>
          </a:p>
        </p:txBody>
      </p:sp>
      <p:sp>
        <p:nvSpPr>
          <p:cNvPr id="3" name="Content Placeholder 2"/>
          <p:cNvSpPr>
            <a:spLocks noGrp="1"/>
          </p:cNvSpPr>
          <p:nvPr>
            <p:ph sz="quarter" idx="10"/>
          </p:nvPr>
        </p:nvSpPr>
        <p:spPr/>
        <p:txBody>
          <a:bodyPr lIns="91440" tIns="45720" rIns="91440" bIns="45720" anchor="t">
            <a:normAutofit fontScale="92500" lnSpcReduction="10000"/>
          </a:bodyPr>
          <a:lstStyle/>
          <a:p>
            <a:pPr marL="0" indent="0">
              <a:buNone/>
            </a:pPr>
            <a:endParaRPr lang="en-US" dirty="0"/>
          </a:p>
          <a:p>
            <a:r>
              <a:rPr lang="en-US" dirty="0"/>
              <a:t>A software library, developed by the Google Brain Team. </a:t>
            </a:r>
          </a:p>
          <a:p>
            <a:pPr marL="0" indent="0">
              <a:buNone/>
            </a:pPr>
            <a:endParaRPr lang="en-US" dirty="0"/>
          </a:p>
          <a:p>
            <a:r>
              <a:rPr lang="en-US" dirty="0"/>
              <a:t>TensorFlow already has the code to assign the data to the GPUs and do the heavy computational work; we simply have to give it the specifics for our data and model.</a:t>
            </a:r>
          </a:p>
          <a:p>
            <a:pPr marL="0" indent="0">
              <a:buNone/>
            </a:pPr>
            <a:endParaRPr lang="en-US" dirty="0">
              <a:ea typeface="Calibri" panose="020F0502020204030204"/>
              <a:cs typeface="Calibri" panose="020F0502020204030204"/>
            </a:endParaRPr>
          </a:p>
          <a:p>
            <a:r>
              <a:rPr lang="en-US" dirty="0" err="1"/>
              <a:t>Keras</a:t>
            </a:r>
            <a:r>
              <a:rPr lang="en-US" dirty="0"/>
              <a:t> is an open-source deep learning library in Python that provides an easy-to-use interface to TensorFlow. </a:t>
            </a:r>
            <a:r>
              <a:rPr lang="en-US" dirty="0" err="1"/>
              <a:t>Keras</a:t>
            </a:r>
            <a:r>
              <a:rPr lang="en-US" dirty="0"/>
              <a:t> is built on top of the TF.</a:t>
            </a:r>
          </a:p>
          <a:p>
            <a:pPr marL="0" indent="0">
              <a:buNone/>
            </a:pPr>
            <a:endParaRPr lang="en-US" dirty="0"/>
          </a:p>
          <a:p>
            <a:r>
              <a:rPr lang="en-US" dirty="0" err="1"/>
              <a:t>tf.keras</a:t>
            </a:r>
            <a:r>
              <a:rPr lang="en-US" dirty="0"/>
              <a:t> is the  </a:t>
            </a:r>
            <a:r>
              <a:rPr lang="en-US" dirty="0" err="1"/>
              <a:t>Keras</a:t>
            </a:r>
            <a:r>
              <a:rPr lang="en-US" dirty="0"/>
              <a:t> API integrated into TensorFlow 2</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1582549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iagram&#10;&#10;Description automatically generated">
            <a:extLst>
              <a:ext uri="{FF2B5EF4-FFF2-40B4-BE49-F238E27FC236}">
                <a16:creationId xmlns:a16="http://schemas.microsoft.com/office/drawing/2014/main" id="{48A72FD3-DF46-7AD6-0D39-6C43AC0C4BE2}"/>
              </a:ext>
            </a:extLst>
          </p:cNvPr>
          <p:cNvPicPr preferRelativeResize="0">
            <a:picLocks noGrp="1"/>
          </p:cNvPicPr>
          <p:nvPr>
            <p:ph sz="quarter" idx="10"/>
          </p:nvPr>
        </p:nvPicPr>
        <p:blipFill>
          <a:blip r:embed="rId3"/>
          <a:stretch>
            <a:fillRect/>
          </a:stretch>
        </p:blipFill>
        <p:spPr>
          <a:xfrm>
            <a:off x="1086873" y="1033144"/>
            <a:ext cx="10018254" cy="4276275"/>
          </a:xfrm>
        </p:spPr>
      </p:pic>
      <p:sp>
        <p:nvSpPr>
          <p:cNvPr id="10" name="TextBox 9">
            <a:extLst>
              <a:ext uri="{FF2B5EF4-FFF2-40B4-BE49-F238E27FC236}">
                <a16:creationId xmlns:a16="http://schemas.microsoft.com/office/drawing/2014/main" id="{ED6C6E9D-AAB6-D654-A044-B955ED045811}"/>
              </a:ext>
            </a:extLst>
          </p:cNvPr>
          <p:cNvSpPr txBox="1"/>
          <p:nvPr/>
        </p:nvSpPr>
        <p:spPr>
          <a:xfrm>
            <a:off x="2467897" y="5577773"/>
            <a:ext cx="6949467" cy="369332"/>
          </a:xfrm>
          <a:prstGeom prst="rect">
            <a:avLst/>
          </a:prstGeom>
          <a:noFill/>
        </p:spPr>
        <p:txBody>
          <a:bodyPr wrap="none" rtlCol="0">
            <a:spAutoFit/>
          </a:bodyPr>
          <a:lstStyle/>
          <a:p>
            <a:r>
              <a:rPr lang="en-US" dirty="0"/>
              <a:t>https://</a:t>
            </a:r>
            <a:r>
              <a:rPr lang="en-US" dirty="0" err="1"/>
              <a:t>www.edureka.co</a:t>
            </a:r>
            <a:r>
              <a:rPr lang="en-US" dirty="0"/>
              <a:t>/blog/ai-vs-machine-learning-vs-deep-learning/</a:t>
            </a:r>
          </a:p>
        </p:txBody>
      </p:sp>
    </p:spTree>
    <p:extLst>
      <p:ext uri="{BB962C8B-B14F-4D97-AF65-F5344CB8AC3E}">
        <p14:creationId xmlns:p14="http://schemas.microsoft.com/office/powerpoint/2010/main" val="108591655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Terminology: Tensors</a:t>
            </a:r>
          </a:p>
        </p:txBody>
      </p:sp>
      <p:sp>
        <p:nvSpPr>
          <p:cNvPr id="3" name="Content Placeholder 2"/>
          <p:cNvSpPr>
            <a:spLocks noGrp="1"/>
          </p:cNvSpPr>
          <p:nvPr>
            <p:ph sz="quarter" idx="10"/>
          </p:nvPr>
        </p:nvSpPr>
        <p:spPr/>
        <p:txBody>
          <a:bodyPr lIns="91440" tIns="45720" rIns="91440" bIns="45720" anchor="t">
            <a:normAutofit fontScale="77500" lnSpcReduction="20000"/>
          </a:bodyPr>
          <a:lstStyle/>
          <a:p>
            <a:pPr marL="0" indent="0">
              <a:buNone/>
            </a:pPr>
            <a:r>
              <a:rPr lang="en-US" dirty="0"/>
              <a:t>Tensor:  A multi-dimensional array </a:t>
            </a:r>
            <a:endParaRPr lang="en-US"/>
          </a:p>
          <a:p>
            <a:endParaRPr lang="en-US" sz="1200" dirty="0"/>
          </a:p>
          <a:p>
            <a:pPr marL="0" indent="0">
              <a:buNone/>
            </a:pPr>
            <a:r>
              <a:rPr lang="en-US" sz="2400" dirty="0"/>
              <a:t>Example:  A sequence of images can be represented as a 4-D array:  [</a:t>
            </a:r>
            <a:r>
              <a:rPr lang="en-US" sz="2400" err="1"/>
              <a:t>image_num</a:t>
            </a:r>
            <a:r>
              <a:rPr lang="en-US" sz="2400" dirty="0"/>
              <a:t>, row, col, </a:t>
            </a:r>
            <a:r>
              <a:rPr lang="en-US" sz="2400" err="1"/>
              <a:t>color_channel</a:t>
            </a:r>
            <a:r>
              <a:rPr lang="en-US" sz="2400"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br>
              <a:rPr lang="en-US" dirty="0">
                <a:ea typeface="Calibri"/>
                <a:cs typeface="Calibri"/>
              </a:rPr>
            </a:br>
            <a:endParaRPr lang="en-US" dirty="0">
              <a:ea typeface="Calibri"/>
              <a:cs typeface="Calibri"/>
            </a:endParaRPr>
          </a:p>
          <a:p>
            <a:pPr marL="0" indent="0">
              <a:buNone/>
            </a:pPr>
            <a:endParaRPr lang="en-US" dirty="0">
              <a:ea typeface="Calibri"/>
              <a:cs typeface="Calibri"/>
            </a:endParaRPr>
          </a:p>
          <a:p>
            <a:pPr marL="0" indent="0">
              <a:buNone/>
            </a:pPr>
            <a:r>
              <a:rPr lang="en-US" dirty="0">
                <a:ea typeface="Calibri"/>
                <a:cs typeface="Calibri"/>
              </a:rPr>
              <a:t>+ Tensors can be used on a GPU</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93644832"/>
              </p:ext>
            </p:extLst>
          </p:nvPr>
        </p:nvGraphicFramePr>
        <p:xfrm>
          <a:off x="3200400" y="2819400"/>
          <a:ext cx="1280160" cy="2194560"/>
        </p:xfrm>
        <a:graphic>
          <a:graphicData uri="http://schemas.openxmlformats.org/drawingml/2006/table">
            <a:tbl>
              <a:tblPr firstRow="1" bandRow="1">
                <a:tableStyleId>{2D5ABB26-0587-4C30-8999-92F81FD0307C}</a:tableStyleId>
              </a:tblPr>
              <a:tblGrid>
                <a:gridCol w="320040">
                  <a:extLst>
                    <a:ext uri="{9D8B030D-6E8A-4147-A177-3AD203B41FA5}">
                      <a16:colId xmlns:a16="http://schemas.microsoft.com/office/drawing/2014/main" val="20000"/>
                    </a:ext>
                  </a:extLst>
                </a:gridCol>
                <a:gridCol w="320040">
                  <a:extLst>
                    <a:ext uri="{9D8B030D-6E8A-4147-A177-3AD203B41FA5}">
                      <a16:colId xmlns:a16="http://schemas.microsoft.com/office/drawing/2014/main" val="20001"/>
                    </a:ext>
                  </a:extLst>
                </a:gridCol>
                <a:gridCol w="320040">
                  <a:extLst>
                    <a:ext uri="{9D8B030D-6E8A-4147-A177-3AD203B41FA5}">
                      <a16:colId xmlns:a16="http://schemas.microsoft.com/office/drawing/2014/main" val="20002"/>
                    </a:ext>
                  </a:extLst>
                </a:gridCol>
                <a:gridCol w="320040">
                  <a:extLst>
                    <a:ext uri="{9D8B030D-6E8A-4147-A177-3AD203B41FA5}">
                      <a16:colId xmlns:a16="http://schemas.microsoft.com/office/drawing/2014/main" val="20003"/>
                    </a:ext>
                  </a:extLst>
                </a:gridCol>
              </a:tblGrid>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0988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2934228"/>
              </p:ext>
            </p:extLst>
          </p:nvPr>
        </p:nvGraphicFramePr>
        <p:xfrm>
          <a:off x="3429000" y="3032760"/>
          <a:ext cx="1280160" cy="2194560"/>
        </p:xfrm>
        <a:graphic>
          <a:graphicData uri="http://schemas.openxmlformats.org/drawingml/2006/table">
            <a:tbl>
              <a:tblPr firstRow="1" bandRow="1">
                <a:tableStyleId>{2D5ABB26-0587-4C30-8999-92F81FD0307C}</a:tableStyleId>
              </a:tblPr>
              <a:tblGrid>
                <a:gridCol w="320040">
                  <a:extLst>
                    <a:ext uri="{9D8B030D-6E8A-4147-A177-3AD203B41FA5}">
                      <a16:colId xmlns:a16="http://schemas.microsoft.com/office/drawing/2014/main" val="20000"/>
                    </a:ext>
                  </a:extLst>
                </a:gridCol>
                <a:gridCol w="320040">
                  <a:extLst>
                    <a:ext uri="{9D8B030D-6E8A-4147-A177-3AD203B41FA5}">
                      <a16:colId xmlns:a16="http://schemas.microsoft.com/office/drawing/2014/main" val="20001"/>
                    </a:ext>
                  </a:extLst>
                </a:gridCol>
                <a:gridCol w="320040">
                  <a:extLst>
                    <a:ext uri="{9D8B030D-6E8A-4147-A177-3AD203B41FA5}">
                      <a16:colId xmlns:a16="http://schemas.microsoft.com/office/drawing/2014/main" val="20002"/>
                    </a:ext>
                  </a:extLst>
                </a:gridCol>
                <a:gridCol w="320040">
                  <a:extLst>
                    <a:ext uri="{9D8B030D-6E8A-4147-A177-3AD203B41FA5}">
                      <a16:colId xmlns:a16="http://schemas.microsoft.com/office/drawing/2014/main" val="20003"/>
                    </a:ext>
                  </a:extLst>
                </a:gridCol>
              </a:tblGrid>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0001"/>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03811265"/>
              </p:ext>
            </p:extLst>
          </p:nvPr>
        </p:nvGraphicFramePr>
        <p:xfrm>
          <a:off x="3657600" y="3185160"/>
          <a:ext cx="1280160" cy="2194560"/>
        </p:xfrm>
        <a:graphic>
          <a:graphicData uri="http://schemas.openxmlformats.org/drawingml/2006/table">
            <a:tbl>
              <a:tblPr firstRow="1" bandRow="1">
                <a:tableStyleId>{2D5ABB26-0587-4C30-8999-92F81FD0307C}</a:tableStyleId>
              </a:tblPr>
              <a:tblGrid>
                <a:gridCol w="320040">
                  <a:extLst>
                    <a:ext uri="{9D8B030D-6E8A-4147-A177-3AD203B41FA5}">
                      <a16:colId xmlns:a16="http://schemas.microsoft.com/office/drawing/2014/main" val="20000"/>
                    </a:ext>
                  </a:extLst>
                </a:gridCol>
                <a:gridCol w="320040">
                  <a:extLst>
                    <a:ext uri="{9D8B030D-6E8A-4147-A177-3AD203B41FA5}">
                      <a16:colId xmlns:a16="http://schemas.microsoft.com/office/drawing/2014/main" val="20001"/>
                    </a:ext>
                  </a:extLst>
                </a:gridCol>
                <a:gridCol w="320040">
                  <a:extLst>
                    <a:ext uri="{9D8B030D-6E8A-4147-A177-3AD203B41FA5}">
                      <a16:colId xmlns:a16="http://schemas.microsoft.com/office/drawing/2014/main" val="20002"/>
                    </a:ext>
                  </a:extLst>
                </a:gridCol>
                <a:gridCol w="320040">
                  <a:extLst>
                    <a:ext uri="{9D8B030D-6E8A-4147-A177-3AD203B41FA5}">
                      <a16:colId xmlns:a16="http://schemas.microsoft.com/office/drawing/2014/main" val="20003"/>
                    </a:ext>
                  </a:extLst>
                </a:gridCol>
              </a:tblGrid>
              <a:tr h="3048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1"/>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60104841"/>
              </p:ext>
            </p:extLst>
          </p:nvPr>
        </p:nvGraphicFramePr>
        <p:xfrm>
          <a:off x="5654040" y="2819400"/>
          <a:ext cx="1280160" cy="2194560"/>
        </p:xfrm>
        <a:graphic>
          <a:graphicData uri="http://schemas.openxmlformats.org/drawingml/2006/table">
            <a:tbl>
              <a:tblPr firstRow="1" bandRow="1">
                <a:tableStyleId>{2D5ABB26-0587-4C30-8999-92F81FD0307C}</a:tableStyleId>
              </a:tblPr>
              <a:tblGrid>
                <a:gridCol w="320040">
                  <a:extLst>
                    <a:ext uri="{9D8B030D-6E8A-4147-A177-3AD203B41FA5}">
                      <a16:colId xmlns:a16="http://schemas.microsoft.com/office/drawing/2014/main" val="20000"/>
                    </a:ext>
                  </a:extLst>
                </a:gridCol>
                <a:gridCol w="320040">
                  <a:extLst>
                    <a:ext uri="{9D8B030D-6E8A-4147-A177-3AD203B41FA5}">
                      <a16:colId xmlns:a16="http://schemas.microsoft.com/office/drawing/2014/main" val="20001"/>
                    </a:ext>
                  </a:extLst>
                </a:gridCol>
                <a:gridCol w="320040">
                  <a:extLst>
                    <a:ext uri="{9D8B030D-6E8A-4147-A177-3AD203B41FA5}">
                      <a16:colId xmlns:a16="http://schemas.microsoft.com/office/drawing/2014/main" val="20002"/>
                    </a:ext>
                  </a:extLst>
                </a:gridCol>
                <a:gridCol w="320040">
                  <a:extLst>
                    <a:ext uri="{9D8B030D-6E8A-4147-A177-3AD203B41FA5}">
                      <a16:colId xmlns:a16="http://schemas.microsoft.com/office/drawing/2014/main" val="20003"/>
                    </a:ext>
                  </a:extLst>
                </a:gridCol>
              </a:tblGrid>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0988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980093287"/>
              </p:ext>
            </p:extLst>
          </p:nvPr>
        </p:nvGraphicFramePr>
        <p:xfrm>
          <a:off x="5882640" y="3032760"/>
          <a:ext cx="1280160" cy="2194560"/>
        </p:xfrm>
        <a:graphic>
          <a:graphicData uri="http://schemas.openxmlformats.org/drawingml/2006/table">
            <a:tbl>
              <a:tblPr firstRow="1" bandRow="1">
                <a:tableStyleId>{2D5ABB26-0587-4C30-8999-92F81FD0307C}</a:tableStyleId>
              </a:tblPr>
              <a:tblGrid>
                <a:gridCol w="320040">
                  <a:extLst>
                    <a:ext uri="{9D8B030D-6E8A-4147-A177-3AD203B41FA5}">
                      <a16:colId xmlns:a16="http://schemas.microsoft.com/office/drawing/2014/main" val="20000"/>
                    </a:ext>
                  </a:extLst>
                </a:gridCol>
                <a:gridCol w="320040">
                  <a:extLst>
                    <a:ext uri="{9D8B030D-6E8A-4147-A177-3AD203B41FA5}">
                      <a16:colId xmlns:a16="http://schemas.microsoft.com/office/drawing/2014/main" val="20001"/>
                    </a:ext>
                  </a:extLst>
                </a:gridCol>
                <a:gridCol w="320040">
                  <a:extLst>
                    <a:ext uri="{9D8B030D-6E8A-4147-A177-3AD203B41FA5}">
                      <a16:colId xmlns:a16="http://schemas.microsoft.com/office/drawing/2014/main" val="20002"/>
                    </a:ext>
                  </a:extLst>
                </a:gridCol>
                <a:gridCol w="320040">
                  <a:extLst>
                    <a:ext uri="{9D8B030D-6E8A-4147-A177-3AD203B41FA5}">
                      <a16:colId xmlns:a16="http://schemas.microsoft.com/office/drawing/2014/main" val="20003"/>
                    </a:ext>
                  </a:extLst>
                </a:gridCol>
              </a:tblGrid>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0001"/>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10004"/>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177478674"/>
              </p:ext>
            </p:extLst>
          </p:nvPr>
        </p:nvGraphicFramePr>
        <p:xfrm>
          <a:off x="6111240" y="3185160"/>
          <a:ext cx="1280160" cy="2194560"/>
        </p:xfrm>
        <a:graphic>
          <a:graphicData uri="http://schemas.openxmlformats.org/drawingml/2006/table">
            <a:tbl>
              <a:tblPr firstRow="1" bandRow="1">
                <a:tableStyleId>{2D5ABB26-0587-4C30-8999-92F81FD0307C}</a:tableStyleId>
              </a:tblPr>
              <a:tblGrid>
                <a:gridCol w="320040">
                  <a:extLst>
                    <a:ext uri="{9D8B030D-6E8A-4147-A177-3AD203B41FA5}">
                      <a16:colId xmlns:a16="http://schemas.microsoft.com/office/drawing/2014/main" val="20000"/>
                    </a:ext>
                  </a:extLst>
                </a:gridCol>
                <a:gridCol w="320040">
                  <a:extLst>
                    <a:ext uri="{9D8B030D-6E8A-4147-A177-3AD203B41FA5}">
                      <a16:colId xmlns:a16="http://schemas.microsoft.com/office/drawing/2014/main" val="20001"/>
                    </a:ext>
                  </a:extLst>
                </a:gridCol>
                <a:gridCol w="320040">
                  <a:extLst>
                    <a:ext uri="{9D8B030D-6E8A-4147-A177-3AD203B41FA5}">
                      <a16:colId xmlns:a16="http://schemas.microsoft.com/office/drawing/2014/main" val="20002"/>
                    </a:ext>
                  </a:extLst>
                </a:gridCol>
                <a:gridCol w="320040">
                  <a:extLst>
                    <a:ext uri="{9D8B030D-6E8A-4147-A177-3AD203B41FA5}">
                      <a16:colId xmlns:a16="http://schemas.microsoft.com/office/drawing/2014/main" val="20003"/>
                    </a:ext>
                  </a:extLst>
                </a:gridCol>
              </a:tblGrid>
              <a:tr h="3048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1"/>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4"/>
                  </a:ext>
                </a:extLst>
              </a:tr>
              <a:tr h="30988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20" name="TextBox 19"/>
          <p:cNvSpPr txBox="1"/>
          <p:nvPr/>
        </p:nvSpPr>
        <p:spPr>
          <a:xfrm>
            <a:off x="5976807" y="5362694"/>
            <a:ext cx="947567" cy="338554"/>
          </a:xfrm>
          <a:prstGeom prst="rect">
            <a:avLst/>
          </a:prstGeom>
          <a:noFill/>
        </p:spPr>
        <p:txBody>
          <a:bodyPr wrap="none" rtlCol="0">
            <a:spAutoFit/>
          </a:bodyPr>
          <a:lstStyle/>
          <a:p>
            <a:r>
              <a:rPr lang="en-US" sz="1600" dirty="0"/>
              <a:t>Image #1</a:t>
            </a:r>
          </a:p>
        </p:txBody>
      </p:sp>
      <p:sp>
        <p:nvSpPr>
          <p:cNvPr id="21" name="TextBox 20"/>
          <p:cNvSpPr txBox="1"/>
          <p:nvPr/>
        </p:nvSpPr>
        <p:spPr>
          <a:xfrm>
            <a:off x="3412959" y="5362694"/>
            <a:ext cx="947567" cy="338554"/>
          </a:xfrm>
          <a:prstGeom prst="rect">
            <a:avLst/>
          </a:prstGeom>
          <a:noFill/>
        </p:spPr>
        <p:txBody>
          <a:bodyPr wrap="none" rtlCol="0">
            <a:spAutoFit/>
          </a:bodyPr>
          <a:lstStyle/>
          <a:p>
            <a:r>
              <a:rPr lang="en-US" sz="1600" dirty="0"/>
              <a:t>Image #0</a:t>
            </a:r>
          </a:p>
        </p:txBody>
      </p:sp>
      <p:sp>
        <p:nvSpPr>
          <p:cNvPr id="22" name="Right Arrow 21"/>
          <p:cNvSpPr/>
          <p:nvPr/>
        </p:nvSpPr>
        <p:spPr>
          <a:xfrm rot="10139701">
            <a:off x="7346668" y="3496367"/>
            <a:ext cx="762000" cy="403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075596" y="3322148"/>
            <a:ext cx="2193036" cy="646331"/>
          </a:xfrm>
          <a:prstGeom prst="rect">
            <a:avLst/>
          </a:prstGeom>
          <a:noFill/>
        </p:spPr>
        <p:txBody>
          <a:bodyPr wrap="none" rtlCol="0">
            <a:spAutoFit/>
          </a:bodyPr>
          <a:lstStyle/>
          <a:p>
            <a:r>
              <a:rPr lang="en-US" dirty="0" err="1"/>
              <a:t>Px_value</a:t>
            </a:r>
            <a:r>
              <a:rPr lang="en-US" dirty="0"/>
              <a:t>[1, 1, 3, 2]=1</a:t>
            </a:r>
          </a:p>
          <a:p>
            <a:endParaRPr lang="en-US" dirty="0"/>
          </a:p>
        </p:txBody>
      </p:sp>
    </p:spTree>
    <p:extLst>
      <p:ext uri="{BB962C8B-B14F-4D97-AF65-F5344CB8AC3E}">
        <p14:creationId xmlns:p14="http://schemas.microsoft.com/office/powerpoint/2010/main" val="47073534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2A3D-A93B-C253-DAF6-DDC90C370DFA}"/>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ACE7B06-5574-6593-3E40-1E54DB966AB0}"/>
              </a:ext>
            </a:extLst>
          </p:cNvPr>
          <p:cNvSpPr>
            <a:spLocks noGrp="1"/>
          </p:cNvSpPr>
          <p:nvPr>
            <p:ph sz="quarter" idx="10"/>
          </p:nvPr>
        </p:nvSpPr>
        <p:spPr/>
        <p:txBody>
          <a:bodyPr/>
          <a:lstStyle/>
          <a:p>
            <a:r>
              <a:rPr lang="en-US" dirty="0"/>
              <a:t>Installation</a:t>
            </a:r>
          </a:p>
          <a:p>
            <a:pPr lvl="1"/>
            <a:r>
              <a:rPr lang="en-US" dirty="0" err="1"/>
              <a:t>Conda</a:t>
            </a:r>
            <a:endParaRPr lang="en-US" dirty="0"/>
          </a:p>
          <a:p>
            <a:pPr lvl="1"/>
            <a:r>
              <a:rPr lang="en-US" dirty="0">
                <a:cs typeface="Courier New" panose="02070309020205020404" pitchFamily="49" charset="0"/>
              </a:rPr>
              <a:t>Container (available as module and OOD)</a:t>
            </a:r>
          </a:p>
          <a:p>
            <a:pPr lvl="1"/>
            <a:r>
              <a:rPr lang="en-US" dirty="0">
                <a:cs typeface="Courier New" panose="02070309020205020404" pitchFamily="49" charset="0"/>
              </a:rPr>
              <a:t>Build from source</a:t>
            </a:r>
          </a:p>
          <a:p>
            <a:pPr lvl="1"/>
            <a:endParaRPr lang="en-US" dirty="0">
              <a:cs typeface="Courier New" panose="02070309020205020404" pitchFamily="49" charset="0"/>
            </a:endParaRPr>
          </a:p>
          <a:p>
            <a:r>
              <a:rPr lang="en-US" dirty="0"/>
              <a:t>TensorFlow will run GPU-enabled operations on the GPU by default. However,  more than one GPU requires appropriate changes within the TensorFlow script.</a:t>
            </a:r>
          </a:p>
          <a:p>
            <a:endParaRPr lang="en-US" dirty="0">
              <a:cs typeface="Courier New" panose="02070309020205020404" pitchFamily="49" charset="0"/>
            </a:endParaRPr>
          </a:p>
        </p:txBody>
      </p:sp>
    </p:spTree>
    <p:extLst>
      <p:ext uri="{BB962C8B-B14F-4D97-AF65-F5344CB8AC3E}">
        <p14:creationId xmlns:p14="http://schemas.microsoft.com/office/powerpoint/2010/main" val="201293655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039A-C84E-0932-C668-A65A21780A62}"/>
              </a:ext>
            </a:extLst>
          </p:cNvPr>
          <p:cNvSpPr>
            <a:spLocks noGrp="1"/>
          </p:cNvSpPr>
          <p:nvPr>
            <p:ph type="title"/>
          </p:nvPr>
        </p:nvSpPr>
        <p:spPr/>
        <p:txBody>
          <a:bodyPr/>
          <a:lstStyle/>
          <a:p>
            <a:r>
              <a:rPr lang="en-US" dirty="0"/>
              <a:t>TF Performance and Profiling</a:t>
            </a:r>
          </a:p>
        </p:txBody>
      </p:sp>
      <p:sp>
        <p:nvSpPr>
          <p:cNvPr id="3" name="Content Placeholder 2">
            <a:extLst>
              <a:ext uri="{FF2B5EF4-FFF2-40B4-BE49-F238E27FC236}">
                <a16:creationId xmlns:a16="http://schemas.microsoft.com/office/drawing/2014/main" id="{873F82C8-C1D7-DFA3-71EE-D3E1E0D338C4}"/>
              </a:ext>
            </a:extLst>
          </p:cNvPr>
          <p:cNvSpPr>
            <a:spLocks noGrp="1"/>
          </p:cNvSpPr>
          <p:nvPr>
            <p:ph sz="quarter" idx="10"/>
          </p:nvPr>
        </p:nvSpPr>
        <p:spPr/>
        <p:txBody>
          <a:bodyPr/>
          <a:lstStyle/>
          <a:p>
            <a:r>
              <a:rPr lang="en-US" sz="2000" dirty="0"/>
              <a:t>Multithreading should give a substantial speed-up for large input pipelines via </a:t>
            </a:r>
            <a:r>
              <a:rPr lang="en-US" sz="2000" dirty="0" err="1"/>
              <a:t>tf.data</a:t>
            </a:r>
            <a:r>
              <a:rPr lang="en-US" sz="2000" dirty="0"/>
              <a:t> where the ETL takes place on the (multicore) CPU only. Use multiple CPU-cores to prepare the data and keep the GPU busy.</a:t>
            </a:r>
          </a:p>
          <a:p>
            <a:pPr lvl="1"/>
            <a:r>
              <a:rPr lang="en-US" sz="2000" dirty="0" err="1">
                <a:latin typeface="Courier New" panose="02070309020205020404" pitchFamily="49" charset="0"/>
                <a:cs typeface="Courier New" panose="02070309020205020404" pitchFamily="49" charset="0"/>
              </a:rPr>
              <a:t>train_dataset</a:t>
            </a:r>
            <a:r>
              <a:rPr lang="en-US" sz="2000" dirty="0">
                <a:latin typeface="Courier New" panose="02070309020205020404" pitchFamily="49" charset="0"/>
                <a:cs typeface="Courier New" panose="02070309020205020404" pitchFamily="49" charset="0"/>
              </a:rPr>
              <a:t> = datasets['train'].map(</a:t>
            </a:r>
            <a:r>
              <a:rPr lang="en-US" sz="2000" dirty="0" err="1">
                <a:latin typeface="Courier New" panose="02070309020205020404" pitchFamily="49" charset="0"/>
                <a:cs typeface="Courier New" panose="02070309020205020404" pitchFamily="49" charset="0"/>
              </a:rPr>
              <a:t>preprocess_data</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num_parallel_calls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tf.data.AUTOTUNE</a:t>
            </a:r>
            <a:r>
              <a:rPr lang="en-US" sz="2000" dirty="0">
                <a:latin typeface="Courier New" panose="02070309020205020404" pitchFamily="49" charset="0"/>
                <a:cs typeface="Courier New" panose="02070309020205020404" pitchFamily="49" charset="0"/>
              </a:rPr>
              <a:t>)\</a:t>
            </a:r>
          </a:p>
          <a:p>
            <a:pPr marL="457200" lvl="1" indent="0">
              <a:buNone/>
            </a:pPr>
            <a:r>
              <a:rPr lang="en-US" sz="2000" dirty="0">
                <a:latin typeface="Courier New" panose="02070309020205020404" pitchFamily="49" charset="0"/>
                <a:cs typeface="Courier New" panose="02070309020205020404" pitchFamily="49" charset="0"/>
              </a:rPr>
              <a:t>.cache()\</a:t>
            </a:r>
          </a:p>
          <a:p>
            <a:pPr marL="457200" lvl="1" indent="0">
              <a:buNone/>
            </a:pPr>
            <a:r>
              <a:rPr lang="en-US" sz="2000" dirty="0">
                <a:latin typeface="Courier New" panose="02070309020205020404" pitchFamily="49" charset="0"/>
                <a:cs typeface="Courier New" panose="02070309020205020404" pitchFamily="49" charset="0"/>
              </a:rPr>
              <a:t>.shuffle(SHUFFLE_SIZE)\</a:t>
            </a:r>
          </a:p>
          <a:p>
            <a:pPr marL="457200" lvl="1" indent="0">
              <a:buNone/>
            </a:pPr>
            <a:r>
              <a:rPr lang="en-US" sz="2000" dirty="0">
                <a:latin typeface="Courier New" panose="02070309020205020404" pitchFamily="49" charset="0"/>
                <a:cs typeface="Courier New" panose="02070309020205020404" pitchFamily="49" charset="0"/>
              </a:rPr>
              <a:t>.batch(BATCH_SIZE)\</a:t>
            </a:r>
          </a:p>
          <a:p>
            <a:pPr marL="457200" lvl="1" indent="0">
              <a:buNone/>
            </a:pPr>
            <a:r>
              <a:rPr lang="en-US" sz="2000" dirty="0">
                <a:latin typeface="Courier New" panose="02070309020205020404" pitchFamily="49" charset="0"/>
                <a:cs typeface="Courier New" panose="02070309020205020404" pitchFamily="49" charset="0"/>
              </a:rPr>
              <a:t>.prefetch(</a:t>
            </a:r>
            <a:r>
              <a:rPr lang="en-US" sz="2000" dirty="0" err="1">
                <a:latin typeface="Courier New" panose="02070309020205020404" pitchFamily="49" charset="0"/>
                <a:cs typeface="Courier New" panose="02070309020205020404" pitchFamily="49" charset="0"/>
              </a:rPr>
              <a:t>tf.data.AUTOTUNE</a:t>
            </a:r>
            <a:r>
              <a:rPr lang="en-US" sz="2000" dirty="0">
                <a:latin typeface="Courier New" panose="02070309020205020404" pitchFamily="49" charset="0"/>
                <a:cs typeface="Courier New" panose="02070309020205020404" pitchFamily="49" charset="0"/>
              </a:rPr>
              <a:t>)</a:t>
            </a:r>
            <a:endParaRPr lang="en-US" sz="2000" dirty="0"/>
          </a:p>
          <a:p>
            <a:r>
              <a:rPr lang="en-US" sz="2000" dirty="0" err="1"/>
              <a:t>TensorBoard</a:t>
            </a:r>
            <a:r>
              <a:rPr lang="en-US" sz="2000" dirty="0"/>
              <a:t>:</a:t>
            </a:r>
          </a:p>
          <a:p>
            <a:pPr lvl="1"/>
            <a:r>
              <a:rPr lang="en-US" sz="2000" dirty="0"/>
              <a:t>It can be used to view your graph, monitor training progress and more. Included in a </a:t>
            </a:r>
            <a:r>
              <a:rPr lang="en-US" sz="2000" dirty="0" err="1"/>
              <a:t>Conda</a:t>
            </a:r>
            <a:r>
              <a:rPr lang="en-US" sz="2000" dirty="0"/>
              <a:t> installation of TensorFlow. </a:t>
            </a:r>
          </a:p>
          <a:p>
            <a:pPr lvl="1"/>
            <a:r>
              <a:rPr lang="en-US" sz="2000" dirty="0"/>
              <a:t>Instructions available on RC website</a:t>
            </a:r>
          </a:p>
        </p:txBody>
      </p:sp>
    </p:spTree>
    <p:extLst>
      <p:ext uri="{BB962C8B-B14F-4D97-AF65-F5344CB8AC3E}">
        <p14:creationId xmlns:p14="http://schemas.microsoft.com/office/powerpoint/2010/main" val="61510950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9880-9334-A89A-82D2-B134585BE12D}"/>
              </a:ext>
            </a:extLst>
          </p:cNvPr>
          <p:cNvSpPr>
            <a:spLocks noGrp="1"/>
          </p:cNvSpPr>
          <p:nvPr>
            <p:ph type="title"/>
          </p:nvPr>
        </p:nvSpPr>
        <p:spPr/>
        <p:txBody>
          <a:bodyPr/>
          <a:lstStyle/>
          <a:p>
            <a:r>
              <a:rPr lang="en-US" dirty="0"/>
              <a:t>Profiling</a:t>
            </a:r>
            <a:br>
              <a:rPr lang="en-US" dirty="0"/>
            </a:br>
            <a:endParaRPr lang="en-US" dirty="0"/>
          </a:p>
        </p:txBody>
      </p:sp>
      <p:sp>
        <p:nvSpPr>
          <p:cNvPr id="3" name="Content Placeholder 2">
            <a:extLst>
              <a:ext uri="{FF2B5EF4-FFF2-40B4-BE49-F238E27FC236}">
                <a16:creationId xmlns:a16="http://schemas.microsoft.com/office/drawing/2014/main" id="{494CA390-FDA4-948F-9E14-3CCDF750E4D8}"/>
              </a:ext>
            </a:extLst>
          </p:cNvPr>
          <p:cNvSpPr>
            <a:spLocks noGrp="1"/>
          </p:cNvSpPr>
          <p:nvPr>
            <p:ph sz="quarter" idx="10"/>
          </p:nvPr>
        </p:nvSpPr>
        <p:spPr/>
        <p:txBody>
          <a:bodyPr/>
          <a:lstStyle/>
          <a:p>
            <a:r>
              <a:rPr lang="en-US" dirty="0" err="1"/>
              <a:t>Line_profiler</a:t>
            </a:r>
            <a:endParaRPr lang="en-US" dirty="0"/>
          </a:p>
          <a:p>
            <a:r>
              <a:rPr lang="en-US" dirty="0"/>
              <a:t>TF Profiler and debugger-embedded within </a:t>
            </a:r>
            <a:r>
              <a:rPr lang="en-US" dirty="0" err="1"/>
              <a:t>tensorboard</a:t>
            </a:r>
            <a:r>
              <a:rPr lang="en-US" dirty="0"/>
              <a:t> (GPU required).</a:t>
            </a:r>
          </a:p>
          <a:p>
            <a:endParaRPr lang="en-US" dirty="0"/>
          </a:p>
          <a:p>
            <a:r>
              <a:rPr lang="en-US" dirty="0" err="1"/>
              <a:t>Nsys</a:t>
            </a:r>
            <a:r>
              <a:rPr lang="en-US" dirty="0"/>
              <a:t> and </a:t>
            </a:r>
            <a:r>
              <a:rPr lang="en-US" dirty="0" err="1"/>
              <a:t>ncu</a:t>
            </a:r>
            <a:endParaRPr lang="en-US" dirty="0"/>
          </a:p>
        </p:txBody>
      </p:sp>
    </p:spTree>
    <p:extLst>
      <p:ext uri="{BB962C8B-B14F-4D97-AF65-F5344CB8AC3E}">
        <p14:creationId xmlns:p14="http://schemas.microsoft.com/office/powerpoint/2010/main" val="383578262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AFE1-CA0D-4F85-7CB9-98E1B8EC733B}"/>
              </a:ext>
            </a:extLst>
          </p:cNvPr>
          <p:cNvSpPr>
            <a:spLocks noGrp="1"/>
          </p:cNvSpPr>
          <p:nvPr>
            <p:ph type="title"/>
          </p:nvPr>
        </p:nvSpPr>
        <p:spPr/>
        <p:txBody>
          <a:bodyPr/>
          <a:lstStyle/>
          <a:p>
            <a:r>
              <a:rPr lang="en-US" dirty="0"/>
              <a:t>Coding Tensor Flow:  General Steps</a:t>
            </a:r>
          </a:p>
        </p:txBody>
      </p:sp>
      <p:sp>
        <p:nvSpPr>
          <p:cNvPr id="3" name="Content Placeholder 2">
            <a:extLst>
              <a:ext uri="{FF2B5EF4-FFF2-40B4-BE49-F238E27FC236}">
                <a16:creationId xmlns:a16="http://schemas.microsoft.com/office/drawing/2014/main" id="{294D467C-E099-AA7F-385F-76B102AF18FE}"/>
              </a:ext>
            </a:extLst>
          </p:cNvPr>
          <p:cNvSpPr>
            <a:spLocks noGrp="1"/>
          </p:cNvSpPr>
          <p:nvPr>
            <p:ph sz="quarter" idx="10"/>
          </p:nvPr>
        </p:nvSpPr>
        <p:spPr/>
        <p:txBody>
          <a:bodyPr/>
          <a:lstStyle/>
          <a:p>
            <a:pPr marL="514350" indent="-514350">
              <a:buFont typeface="+mj-lt"/>
              <a:buAutoNum type="arabicPeriod"/>
            </a:pPr>
            <a:r>
              <a:rPr lang="en-US" dirty="0"/>
              <a:t>Import Modules </a:t>
            </a:r>
          </a:p>
          <a:p>
            <a:pPr marL="514350" indent="-514350">
              <a:buFont typeface="+mj-lt"/>
              <a:buAutoNum type="arabicPeriod"/>
            </a:pPr>
            <a:r>
              <a:rPr lang="en-US" dirty="0"/>
              <a:t>Read in the data </a:t>
            </a:r>
          </a:p>
          <a:p>
            <a:pPr marL="514350" indent="-514350">
              <a:buFont typeface="+mj-lt"/>
              <a:buAutoNum type="arabicPeriod"/>
            </a:pPr>
            <a:r>
              <a:rPr lang="en-US" dirty="0"/>
              <a:t>Divide the data into a training set and a test set.</a:t>
            </a:r>
          </a:p>
          <a:p>
            <a:pPr marL="514350" indent="-514350">
              <a:buFont typeface="+mj-lt"/>
              <a:buAutoNum type="arabicPeriod"/>
            </a:pPr>
            <a:r>
              <a:rPr lang="en-US" dirty="0"/>
              <a:t>Preprocess the data</a:t>
            </a:r>
          </a:p>
          <a:p>
            <a:pPr marL="514350" indent="-514350">
              <a:buFont typeface="+mj-lt"/>
              <a:buAutoNum type="arabicPeriod"/>
            </a:pPr>
            <a:r>
              <a:rPr lang="en-US" dirty="0"/>
              <a:t>Design the Network Model</a:t>
            </a:r>
          </a:p>
          <a:p>
            <a:pPr marL="514350" indent="-514350">
              <a:buFont typeface="+mj-lt"/>
              <a:buAutoNum type="arabicPeriod"/>
            </a:pPr>
            <a:r>
              <a:rPr lang="en-US" dirty="0"/>
              <a:t>Train the model- Compile, Checkpointing, </a:t>
            </a:r>
            <a:r>
              <a:rPr lang="en-US" dirty="0" err="1"/>
              <a:t>EarlyStopping</a:t>
            </a:r>
            <a:r>
              <a:rPr lang="en-US" dirty="0"/>
              <a:t> and Fitting</a:t>
            </a:r>
          </a:p>
          <a:p>
            <a:pPr marL="514350" indent="-514350">
              <a:buFont typeface="+mj-lt"/>
              <a:buAutoNum type="arabicPeriod"/>
            </a:pPr>
            <a:r>
              <a:rPr lang="en-US" dirty="0"/>
              <a:t>Apply the model to the test data and display the results</a:t>
            </a:r>
          </a:p>
          <a:p>
            <a:pPr marL="514350" indent="-514350">
              <a:buFont typeface="+mj-lt"/>
              <a:buAutoNum type="arabicPeriod"/>
            </a:pPr>
            <a:r>
              <a:rPr lang="en-US" dirty="0"/>
              <a:t>Loading a checkpointed model</a:t>
            </a:r>
          </a:p>
        </p:txBody>
      </p:sp>
    </p:spTree>
    <p:extLst>
      <p:ext uri="{BB962C8B-B14F-4D97-AF65-F5344CB8AC3E}">
        <p14:creationId xmlns:p14="http://schemas.microsoft.com/office/powerpoint/2010/main" val="310280635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CNN Program</a:t>
            </a:r>
          </a:p>
        </p:txBody>
      </p:sp>
      <p:sp>
        <p:nvSpPr>
          <p:cNvPr id="3" name="Content Placeholder 2"/>
          <p:cNvSpPr>
            <a:spLocks noGrp="1"/>
          </p:cNvSpPr>
          <p:nvPr>
            <p:ph sz="quarter" idx="10"/>
          </p:nvPr>
        </p:nvSpPr>
        <p:spPr/>
        <p:txBody>
          <a:bodyPr>
            <a:normAutofit/>
          </a:bodyPr>
          <a:lstStyle/>
          <a:p>
            <a:r>
              <a:rPr lang="en-US" sz="2400" dirty="0"/>
              <a:t>Make sure that you can run the CNN code:</a:t>
            </a:r>
          </a:p>
        </p:txBody>
      </p:sp>
      <p:sp>
        <p:nvSpPr>
          <p:cNvPr id="4" name="Text Placeholder 4"/>
          <p:cNvSpPr txBox="1">
            <a:spLocks/>
          </p:cNvSpPr>
          <p:nvPr/>
        </p:nvSpPr>
        <p:spPr>
          <a:xfrm>
            <a:off x="2305594" y="2865438"/>
            <a:ext cx="7676606" cy="639762"/>
          </a:xfrm>
          <a:prstGeom prst="rect">
            <a:avLst/>
          </a:prstGeom>
          <a:ln>
            <a:solidFill>
              <a:schemeClr val="accent1"/>
            </a:solidFill>
          </a:ln>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dirty="0"/>
              <a:t>Python</a:t>
            </a:r>
          </a:p>
        </p:txBody>
      </p:sp>
      <p:sp>
        <p:nvSpPr>
          <p:cNvPr id="6" name="Content Placeholder 5"/>
          <p:cNvSpPr txBox="1">
            <a:spLocks/>
          </p:cNvSpPr>
          <p:nvPr/>
        </p:nvSpPr>
        <p:spPr>
          <a:xfrm>
            <a:off x="2305594" y="3505200"/>
            <a:ext cx="7676606" cy="685800"/>
          </a:xfrm>
          <a:prstGeom prst="rect">
            <a:avLst/>
          </a:prstGeom>
          <a:ln>
            <a:solidFill>
              <a:schemeClr val="accent1"/>
            </a:solidFill>
          </a:ln>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274320" lvl="1" indent="0">
              <a:buNone/>
            </a:pPr>
            <a:r>
              <a:rPr lang="en-US" sz="1800" dirty="0" err="1">
                <a:latin typeface="Courier New" panose="02070309020205020404" pitchFamily="49" charset="0"/>
                <a:cs typeface="Courier New" panose="02070309020205020404" pitchFamily="49" charset="0"/>
              </a:rPr>
              <a:t>TF_CNN_SingleGPU.ipynb</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127516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PyTorch</a:t>
            </a:r>
          </a:p>
        </p:txBody>
      </p:sp>
    </p:spTree>
    <p:extLst>
      <p:ext uri="{BB962C8B-B14F-4D97-AF65-F5344CB8AC3E}">
        <p14:creationId xmlns:p14="http://schemas.microsoft.com/office/powerpoint/2010/main" val="1364422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PyTorch?</a:t>
            </a:r>
          </a:p>
        </p:txBody>
      </p:sp>
      <p:sp>
        <p:nvSpPr>
          <p:cNvPr id="3" name="Content Placeholder 2"/>
          <p:cNvSpPr>
            <a:spLocks noGrp="1"/>
          </p:cNvSpPr>
          <p:nvPr>
            <p:ph sz="quarter" idx="10"/>
          </p:nvPr>
        </p:nvSpPr>
        <p:spPr/>
        <p:txBody>
          <a:bodyPr>
            <a:normAutofit/>
          </a:bodyPr>
          <a:lstStyle/>
          <a:p>
            <a:pPr marL="0" indent="0">
              <a:buNone/>
            </a:pPr>
            <a:endParaRPr lang="en-US" dirty="0"/>
          </a:p>
          <a:p>
            <a:pPr marL="0" indent="0">
              <a:buNone/>
            </a:pPr>
            <a:r>
              <a:rPr lang="en-US" dirty="0"/>
              <a:t>Another widely-used deep learning platform known for its flexibility and speed.</a:t>
            </a:r>
          </a:p>
          <a:p>
            <a:pPr marL="0" indent="0">
              <a:buNone/>
            </a:pPr>
            <a:endParaRPr lang="en-US" dirty="0"/>
          </a:p>
          <a:p>
            <a:pPr marL="0" indent="0">
              <a:buNone/>
            </a:pPr>
            <a:r>
              <a:rPr lang="en-US" dirty="0"/>
              <a:t>A software library, developed by Facebook and maintained by Mega AI.</a:t>
            </a:r>
          </a:p>
          <a:p>
            <a:pPr marL="0" indent="0">
              <a:buNone/>
            </a:pPr>
            <a:endParaRPr lang="en-US" dirty="0"/>
          </a:p>
          <a:p>
            <a:pPr marL="0" indent="0">
              <a:buNone/>
            </a:pPr>
            <a:r>
              <a:rPr lang="en-US" dirty="0"/>
              <a:t>Torch is an open-source project for DL written in C and generally used via the Lua interface. Torch is no longer actively developed but libraries are used in Pytorch.</a:t>
            </a:r>
          </a:p>
        </p:txBody>
      </p:sp>
    </p:spTree>
    <p:extLst>
      <p:ext uri="{BB962C8B-B14F-4D97-AF65-F5344CB8AC3E}">
        <p14:creationId xmlns:p14="http://schemas.microsoft.com/office/powerpoint/2010/main" val="5547096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9E640-53C3-0FF5-F434-0B19EBFC77BF}"/>
              </a:ext>
            </a:extLst>
          </p:cNvPr>
          <p:cNvSpPr>
            <a:spLocks noGrp="1"/>
          </p:cNvSpPr>
          <p:nvPr>
            <p:ph type="title"/>
          </p:nvPr>
        </p:nvSpPr>
        <p:spPr/>
        <p:txBody>
          <a:bodyPr/>
          <a:lstStyle/>
          <a:p>
            <a:r>
              <a:rPr lang="en-US" dirty="0"/>
              <a:t>Overview of PyTorch</a:t>
            </a:r>
          </a:p>
        </p:txBody>
      </p:sp>
      <p:sp>
        <p:nvSpPr>
          <p:cNvPr id="3" name="Content Placeholder 2">
            <a:extLst>
              <a:ext uri="{FF2B5EF4-FFF2-40B4-BE49-F238E27FC236}">
                <a16:creationId xmlns:a16="http://schemas.microsoft.com/office/drawing/2014/main" id="{D72B118F-38F9-4631-99B3-F3EBEF5D0DFD}"/>
              </a:ext>
            </a:extLst>
          </p:cNvPr>
          <p:cNvSpPr>
            <a:spLocks noGrp="1"/>
          </p:cNvSpPr>
          <p:nvPr>
            <p:ph sz="quarter" idx="10"/>
          </p:nvPr>
        </p:nvSpPr>
        <p:spPr/>
        <p:txBody>
          <a:bodyPr/>
          <a:lstStyle/>
          <a:p>
            <a:endParaRPr lang="en-US" dirty="0"/>
          </a:p>
          <a:p>
            <a:endParaRPr lang="en-US" dirty="0"/>
          </a:p>
          <a:p>
            <a:r>
              <a:rPr lang="en-US" dirty="0"/>
              <a:t>Because PyTorch and Tensorflow use some common underlying codes, many of the required functions (e.g., activation, loss, optimizer) will be the same.</a:t>
            </a:r>
          </a:p>
          <a:p>
            <a:endParaRPr lang="en-US" dirty="0"/>
          </a:p>
          <a:p>
            <a:r>
              <a:rPr lang="en-US" dirty="0"/>
              <a:t>Popular library used by academics and researchers.</a:t>
            </a:r>
          </a:p>
        </p:txBody>
      </p:sp>
    </p:spTree>
    <p:extLst>
      <p:ext uri="{BB962C8B-B14F-4D97-AF65-F5344CB8AC3E}">
        <p14:creationId xmlns:p14="http://schemas.microsoft.com/office/powerpoint/2010/main" val="159566174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3CF9-7819-9C36-E2C4-0DBFE813F866}"/>
              </a:ext>
            </a:extLst>
          </p:cNvPr>
          <p:cNvSpPr>
            <a:spLocks noGrp="1"/>
          </p:cNvSpPr>
          <p:nvPr>
            <p:ph type="title"/>
          </p:nvPr>
        </p:nvSpPr>
        <p:spPr/>
        <p:txBody>
          <a:bodyPr/>
          <a:lstStyle/>
          <a:p>
            <a:r>
              <a:rPr lang="en-US" dirty="0"/>
              <a:t>Pytorch</a:t>
            </a:r>
          </a:p>
        </p:txBody>
      </p:sp>
      <p:sp>
        <p:nvSpPr>
          <p:cNvPr id="3" name="Content Placeholder 2">
            <a:extLst>
              <a:ext uri="{FF2B5EF4-FFF2-40B4-BE49-F238E27FC236}">
                <a16:creationId xmlns:a16="http://schemas.microsoft.com/office/drawing/2014/main" id="{DCB102B8-0E48-380D-B67B-5E5BC7921E80}"/>
              </a:ext>
            </a:extLst>
          </p:cNvPr>
          <p:cNvSpPr>
            <a:spLocks noGrp="1"/>
          </p:cNvSpPr>
          <p:nvPr>
            <p:ph sz="quarter" idx="10"/>
          </p:nvPr>
        </p:nvSpPr>
        <p:spPr/>
        <p:txBody>
          <a:bodyPr/>
          <a:lstStyle/>
          <a:p>
            <a:r>
              <a:rPr lang="en-US" dirty="0"/>
              <a:t>Installation</a:t>
            </a:r>
          </a:p>
          <a:p>
            <a:pPr lvl="1"/>
            <a:r>
              <a:rPr lang="en-US" sz="2000" dirty="0" err="1">
                <a:cs typeface="Courier New" panose="02070309020205020404" pitchFamily="49" charset="0"/>
              </a:rPr>
              <a:t>Conda</a:t>
            </a:r>
            <a:r>
              <a:rPr lang="en-US" sz="2000" dirty="0">
                <a:cs typeface="Courier New" panose="02070309020205020404" pitchFamily="49" charset="0"/>
              </a:rPr>
              <a:t> </a:t>
            </a:r>
          </a:p>
          <a:p>
            <a:pPr lvl="1"/>
            <a:r>
              <a:rPr lang="en-US" sz="2000" dirty="0">
                <a:cs typeface="Courier New" panose="02070309020205020404" pitchFamily="49" charset="0"/>
              </a:rPr>
              <a:t>Container (NGC)</a:t>
            </a:r>
          </a:p>
          <a:p>
            <a:pPr lvl="1"/>
            <a:r>
              <a:rPr lang="en-US" sz="2000" dirty="0">
                <a:cs typeface="Courier New" panose="02070309020205020404" pitchFamily="49" charset="0"/>
              </a:rPr>
              <a:t>Building from source </a:t>
            </a:r>
          </a:p>
          <a:p>
            <a:r>
              <a:rPr lang="en-US" dirty="0">
                <a:cs typeface="Courier New" panose="02070309020205020404" pitchFamily="49" charset="0"/>
              </a:rPr>
              <a:t>Performance and Utilization:</a:t>
            </a:r>
          </a:p>
          <a:p>
            <a:pPr lvl="1"/>
            <a:r>
              <a:rPr lang="en-US" sz="1800" dirty="0"/>
              <a:t>Use DataLoader and try increasing the value of </a:t>
            </a:r>
            <a:r>
              <a:rPr lang="en-US" sz="1800" dirty="0" err="1"/>
              <a:t>cpus</a:t>
            </a:r>
            <a:r>
              <a:rPr lang="en-US" sz="1800" dirty="0"/>
              <a:t>-per-task in tandem with </a:t>
            </a:r>
            <a:r>
              <a:rPr lang="en-US" sz="1800" dirty="0" err="1"/>
              <a:t>num_workers</a:t>
            </a:r>
            <a:r>
              <a:rPr lang="en-US" sz="1800" dirty="0"/>
              <a:t>  to prepare the data and keep the GPU busy. This was shown to dramatically increase the GPU utilization.</a:t>
            </a:r>
            <a:endParaRPr lang="en-US" sz="1800" dirty="0">
              <a:cs typeface="Courier New" panose="02070309020205020404" pitchFamily="49" charset="0"/>
            </a:endParaRPr>
          </a:p>
          <a:p>
            <a:pPr lvl="1"/>
            <a:r>
              <a:rPr lang="en-US" sz="1800" dirty="0"/>
              <a:t>Mixed precision training requires either the V100 or A100 GPU and is included in PyTorch as </a:t>
            </a:r>
            <a:r>
              <a:rPr lang="en-US" sz="1800" dirty="0" err="1"/>
              <a:t>torch.cuda.amp</a:t>
            </a:r>
            <a:r>
              <a:rPr lang="en-US" sz="1800" dirty="0"/>
              <a:t>. PyTorch will perform FP32 matrix multiplications using TF32 by default. </a:t>
            </a:r>
          </a:p>
          <a:p>
            <a:pPr lvl="1"/>
            <a:r>
              <a:rPr lang="en-US" sz="1800" dirty="0" err="1"/>
              <a:t>gpustat</a:t>
            </a:r>
            <a:r>
              <a:rPr lang="en-US" sz="1800" dirty="0"/>
              <a:t>, </a:t>
            </a:r>
            <a:r>
              <a:rPr lang="en-US" sz="1800" dirty="0" err="1"/>
              <a:t>Line_profiler</a:t>
            </a:r>
            <a:r>
              <a:rPr lang="en-US" sz="1800" dirty="0"/>
              <a:t>, </a:t>
            </a:r>
            <a:r>
              <a:rPr lang="en-US" sz="1800" dirty="0" err="1"/>
              <a:t>nvprof</a:t>
            </a:r>
            <a:r>
              <a:rPr lang="en-US" sz="1800" dirty="0"/>
              <a:t> or </a:t>
            </a:r>
            <a:r>
              <a:rPr lang="en-US" sz="1800" dirty="0" err="1"/>
              <a:t>nsys</a:t>
            </a:r>
            <a:r>
              <a:rPr lang="en-US" sz="1800" dirty="0"/>
              <a:t> (if on GPU)</a:t>
            </a:r>
          </a:p>
          <a:p>
            <a:pPr lvl="1"/>
            <a:r>
              <a:rPr lang="en-US" sz="1800" dirty="0" err="1">
                <a:cs typeface="Courier New" panose="02070309020205020404" pitchFamily="49" charset="0"/>
              </a:rPr>
              <a:t>TensorBoard</a:t>
            </a:r>
            <a:r>
              <a:rPr lang="en-US" sz="1800" dirty="0">
                <a:cs typeface="Courier New" panose="02070309020205020404" pitchFamily="49" charset="0"/>
              </a:rPr>
              <a:t> is a useful tool for tracking the training process of a PyTorch model. Available through </a:t>
            </a:r>
            <a:r>
              <a:rPr lang="en-US" sz="1800" dirty="0" err="1">
                <a:cs typeface="Courier New" panose="02070309020205020404" pitchFamily="49" charset="0"/>
              </a:rPr>
              <a:t>conda</a:t>
            </a:r>
            <a:r>
              <a:rPr lang="en-US" sz="1800" dirty="0">
                <a:cs typeface="Courier New" panose="02070309020205020404" pitchFamily="49" charset="0"/>
              </a:rPr>
              <a:t> and container version.</a:t>
            </a:r>
          </a:p>
          <a:p>
            <a:pPr lvl="1"/>
            <a:endParaRPr lang="en-US" sz="1600" dirty="0"/>
          </a:p>
          <a:p>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8613471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Content Placeholder 2"/>
          <p:cNvSpPr>
            <a:spLocks noGrp="1"/>
          </p:cNvSpPr>
          <p:nvPr>
            <p:ph sz="quarter" idx="10"/>
          </p:nvPr>
        </p:nvSpPr>
        <p:spPr/>
        <p:txBody>
          <a:bodyPr>
            <a:normAutofit fontScale="92500" lnSpcReduction="10000"/>
          </a:bodyPr>
          <a:lstStyle/>
          <a:p>
            <a:pPr marL="0" indent="0">
              <a:buNone/>
            </a:pPr>
            <a:r>
              <a:rPr lang="en-US" dirty="0"/>
              <a:t>  </a:t>
            </a:r>
          </a:p>
          <a:p>
            <a:pPr marL="0" indent="0">
              <a:buNone/>
            </a:pPr>
            <a:r>
              <a:rPr lang="en-US" dirty="0"/>
              <a:t>A branch of artificial intelligence where computers learn from data and adapt the computational models to enhance performance.</a:t>
            </a:r>
          </a:p>
          <a:p>
            <a:pPr marL="0" indent="0">
              <a:buNone/>
            </a:pPr>
            <a:endParaRPr lang="en-US" dirty="0"/>
          </a:p>
          <a:p>
            <a:pPr marL="0" indent="0">
              <a:buNone/>
            </a:pPr>
            <a:r>
              <a:rPr lang="en-US" dirty="0"/>
              <a:t>A method of analysis that allows computers to reveal information within data.</a:t>
            </a:r>
          </a:p>
          <a:p>
            <a:pPr marL="0" indent="0">
              <a:buNone/>
            </a:pPr>
            <a:endParaRPr lang="en-US" dirty="0"/>
          </a:p>
          <a:p>
            <a:pPr marL="0" indent="0">
              <a:buNone/>
            </a:pPr>
            <a:r>
              <a:rPr lang="en-US" dirty="0"/>
              <a:t>The “learning” is not the type of learning that you and I do.</a:t>
            </a:r>
          </a:p>
          <a:p>
            <a:pPr marL="0" indent="0">
              <a:buNone/>
            </a:pPr>
            <a:endParaRPr lang="en-US" dirty="0"/>
          </a:p>
          <a:p>
            <a:pPr marL="0" indent="0">
              <a:buNone/>
            </a:pPr>
            <a:r>
              <a:rPr lang="en-US" dirty="0"/>
              <a:t>It is a systematic approach to finding an appropriate data transformation from inputs to output.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9623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4992-B447-26D1-7DA5-5F2D81430053}"/>
              </a:ext>
            </a:extLst>
          </p:cNvPr>
          <p:cNvSpPr>
            <a:spLocks noGrp="1"/>
          </p:cNvSpPr>
          <p:nvPr>
            <p:ph type="title"/>
          </p:nvPr>
        </p:nvSpPr>
        <p:spPr/>
        <p:txBody>
          <a:bodyPr/>
          <a:lstStyle/>
          <a:p>
            <a:r>
              <a:rPr lang="en-US" dirty="0"/>
              <a:t>Torch Tensors</a:t>
            </a:r>
          </a:p>
        </p:txBody>
      </p:sp>
      <p:sp>
        <p:nvSpPr>
          <p:cNvPr id="3" name="Content Placeholder 2">
            <a:extLst>
              <a:ext uri="{FF2B5EF4-FFF2-40B4-BE49-F238E27FC236}">
                <a16:creationId xmlns:a16="http://schemas.microsoft.com/office/drawing/2014/main" id="{B780D964-F793-09C1-892A-59DC1EE898EC}"/>
              </a:ext>
            </a:extLst>
          </p:cNvPr>
          <p:cNvSpPr>
            <a:spLocks noGrp="1"/>
          </p:cNvSpPr>
          <p:nvPr>
            <p:ph sz="quarter" idx="10"/>
          </p:nvPr>
        </p:nvSpPr>
        <p:spPr/>
        <p:txBody>
          <a:bodyPr lIns="91440" tIns="45720" rIns="91440" bIns="45720" anchor="t"/>
          <a:lstStyle/>
          <a:p>
            <a:r>
              <a:rPr lang="en-US" dirty="0"/>
              <a:t>Tensor: multidimensional array (just like </a:t>
            </a:r>
            <a:r>
              <a:rPr lang="en-US" dirty="0" err="1"/>
              <a:t>numpy</a:t>
            </a:r>
            <a:r>
              <a:rPr lang="en-US" dirty="0"/>
              <a:t> </a:t>
            </a:r>
            <a:r>
              <a:rPr lang="en-US" dirty="0" err="1"/>
              <a:t>ndarray</a:t>
            </a:r>
            <a:r>
              <a:rPr lang="en-US" dirty="0"/>
              <a:t>) + can be used on GPUs</a:t>
            </a:r>
          </a:p>
          <a:p>
            <a:pPr marL="0" indent="0">
              <a:buNone/>
            </a:pPr>
            <a:r>
              <a:rPr lang="en-US" sz="2400" dirty="0">
                <a:latin typeface="Courier New"/>
                <a:cs typeface="Courier New"/>
              </a:rPr>
              <a:t>import torch</a:t>
            </a:r>
          </a:p>
          <a:p>
            <a:pPr marL="0" indent="0">
              <a:buNone/>
            </a:pPr>
            <a:r>
              <a:rPr lang="en-US" sz="2400" dirty="0">
                <a:latin typeface="Courier New" panose="02070309020205020404" pitchFamily="49" charset="0"/>
                <a:cs typeface="Courier New" panose="02070309020205020404" pitchFamily="49" charset="0"/>
              </a:rPr>
              <a:t>x = </a:t>
            </a:r>
            <a:r>
              <a:rPr lang="en-US" sz="2400" dirty="0" err="1">
                <a:latin typeface="Courier New" panose="02070309020205020404" pitchFamily="49" charset="0"/>
                <a:cs typeface="Courier New" panose="02070309020205020404" pitchFamily="49" charset="0"/>
              </a:rPr>
              <a:t>torch.rand</a:t>
            </a:r>
            <a:r>
              <a:rPr lang="en-US" sz="2400" dirty="0">
                <a:latin typeface="Courier New" panose="02070309020205020404" pitchFamily="49" charset="0"/>
                <a:cs typeface="Courier New" panose="02070309020205020404" pitchFamily="49" charset="0"/>
              </a:rPr>
              <a:t>(5,3, </a:t>
            </a:r>
            <a:r>
              <a:rPr lang="en-US" sz="2400" dirty="0" err="1">
                <a:latin typeface="Courier New" panose="02070309020205020404" pitchFamily="49" charset="0"/>
                <a:cs typeface="Courier New" panose="02070309020205020404" pitchFamily="49" charset="0"/>
              </a:rPr>
              <a:t>dtype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torch.long</a:t>
            </a:r>
            <a:r>
              <a:rPr lang="en-US" sz="2400" dirty="0">
                <a:latin typeface="Courier New" panose="02070309020205020404" pitchFamily="49" charset="0"/>
                <a:cs typeface="Courier New" panose="02070309020205020404" pitchFamily="49" charset="0"/>
              </a:rPr>
              <a:t>, device=‘</a:t>
            </a:r>
            <a:r>
              <a:rPr lang="en-US" sz="2400" dirty="0" err="1">
                <a:latin typeface="Courier New" panose="02070309020205020404" pitchFamily="49" charset="0"/>
                <a:cs typeface="Courier New" panose="02070309020205020404" pitchFamily="49" charset="0"/>
              </a:rPr>
              <a:t>cuda</a:t>
            </a:r>
            <a:r>
              <a:rPr lang="en-US" sz="2400" dirty="0">
                <a:latin typeface="Courier New" panose="02070309020205020404" pitchFamily="49" charset="0"/>
                <a:cs typeface="Courier New" panose="02070309020205020404" pitchFamily="49" charset="0"/>
              </a:rPr>
              <a:t>’) # if not specified, uses </a:t>
            </a:r>
            <a:r>
              <a:rPr lang="en-US" sz="2400" dirty="0" err="1">
                <a:latin typeface="Courier New" panose="02070309020205020404" pitchFamily="49" charset="0"/>
                <a:cs typeface="Courier New" panose="02070309020205020404" pitchFamily="49" charset="0"/>
              </a:rPr>
              <a:t>cpu</a:t>
            </a: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y = </a:t>
            </a:r>
            <a:r>
              <a:rPr lang="en-US" sz="2400" dirty="0" err="1">
                <a:latin typeface="Courier New" panose="02070309020205020404" pitchFamily="49" charset="0"/>
                <a:cs typeface="Courier New" panose="02070309020205020404" pitchFamily="49" charset="0"/>
              </a:rPr>
              <a:t>torch.zeros</a:t>
            </a:r>
            <a:r>
              <a:rPr lang="en-US" sz="2400" dirty="0">
                <a:latin typeface="Courier New" panose="02070309020205020404" pitchFamily="49" charset="0"/>
                <a:cs typeface="Courier New" panose="02070309020205020404" pitchFamily="49" charset="0"/>
              </a:rPr>
              <a:t>(5,3)</a:t>
            </a:r>
          </a:p>
          <a:p>
            <a:pPr marL="0" indent="0">
              <a:buNone/>
            </a:pPr>
            <a:r>
              <a:rPr lang="en-US" sz="2400" dirty="0">
                <a:latin typeface="Courier New" panose="02070309020205020404" pitchFamily="49" charset="0"/>
                <a:cs typeface="Courier New" panose="02070309020205020404" pitchFamily="49" charset="0"/>
              </a:rPr>
              <a:t>z = </a:t>
            </a:r>
            <a:r>
              <a:rPr lang="en-US" sz="2400" dirty="0" err="1">
                <a:latin typeface="Courier New" panose="02070309020205020404" pitchFamily="49" charset="0"/>
                <a:cs typeface="Courier New" panose="02070309020205020404" pitchFamily="49" charset="0"/>
              </a:rPr>
              <a:t>torch.add</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x+y</a:t>
            </a:r>
            <a:r>
              <a:rPr lang="en-US" sz="2400" dirty="0">
                <a:latin typeface="Courier New" panose="02070309020205020404" pitchFamily="49" charset="0"/>
                <a:cs typeface="Courier New" panose="02070309020205020404" pitchFamily="49" charset="0"/>
              </a:rPr>
              <a:t>) # or z=</a:t>
            </a:r>
            <a:r>
              <a:rPr lang="en-US" sz="2400" dirty="0" err="1">
                <a:latin typeface="Courier New" panose="02070309020205020404" pitchFamily="49" charset="0"/>
                <a:cs typeface="Courier New" panose="02070309020205020404" pitchFamily="49" charset="0"/>
              </a:rPr>
              <a:t>x+y</a:t>
            </a: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w = </a:t>
            </a:r>
            <a:r>
              <a:rPr lang="en-US" sz="2400" dirty="0" err="1">
                <a:latin typeface="Courier New" panose="02070309020205020404" pitchFamily="49" charset="0"/>
                <a:cs typeface="Courier New" panose="02070309020205020404" pitchFamily="49" charset="0"/>
              </a:rPr>
              <a:t>z.numpy</a:t>
            </a:r>
            <a:r>
              <a:rPr lang="en-US" sz="2400" dirty="0">
                <a:latin typeface="Courier New" panose="02070309020205020404" pitchFamily="49" charset="0"/>
                <a:cs typeface="Courier New" panose="02070309020205020404" pitchFamily="49" charset="0"/>
              </a:rPr>
              <a:t>()  # convert to </a:t>
            </a:r>
            <a:r>
              <a:rPr lang="en-US" sz="2400" dirty="0" err="1">
                <a:latin typeface="Courier New" panose="02070309020205020404" pitchFamily="49" charset="0"/>
                <a:cs typeface="Courier New" panose="02070309020205020404" pitchFamily="49" charset="0"/>
              </a:rPr>
              <a:t>numpy</a:t>
            </a:r>
            <a:r>
              <a:rPr lang="en-US" sz="2400" dirty="0">
                <a:latin typeface="Courier New" panose="02070309020205020404" pitchFamily="49" charset="0"/>
                <a:cs typeface="Courier New" panose="02070309020205020404" pitchFamily="49" charset="0"/>
              </a:rPr>
              <a:t> array, same memory location</a:t>
            </a:r>
          </a:p>
          <a:p>
            <a:pPr marL="0" indent="0">
              <a:buNone/>
            </a:pPr>
            <a:r>
              <a:rPr lang="en-US" sz="2400" dirty="0">
                <a:latin typeface="Courier New" panose="02070309020205020404" pitchFamily="49" charset="0"/>
                <a:cs typeface="Courier New" panose="02070309020205020404" pitchFamily="49" charset="0"/>
              </a:rPr>
              <a:t>t = </a:t>
            </a:r>
            <a:r>
              <a:rPr lang="en-US" sz="2400" dirty="0" err="1">
                <a:latin typeface="Courier New" panose="02070309020205020404" pitchFamily="49" charset="0"/>
                <a:cs typeface="Courier New" panose="02070309020205020404" pitchFamily="49" charset="0"/>
              </a:rPr>
              <a:t>torch.from_numpy</a:t>
            </a:r>
            <a:r>
              <a:rPr lang="en-US" sz="2400" dirty="0">
                <a:latin typeface="Courier New" panose="02070309020205020404" pitchFamily="49" charset="0"/>
                <a:cs typeface="Courier New" panose="02070309020205020404" pitchFamily="49" charset="0"/>
              </a:rPr>
              <a:t>(w)	# </a:t>
            </a:r>
            <a:r>
              <a:rPr lang="en-US" sz="2400" dirty="0" err="1">
                <a:latin typeface="Courier New" panose="02070309020205020404" pitchFamily="49" charset="0"/>
                <a:cs typeface="Courier New" panose="02070309020205020404" pitchFamily="49" charset="0"/>
              </a:rPr>
              <a:t>numpy</a:t>
            </a:r>
            <a:r>
              <a:rPr lang="en-US" sz="2400" dirty="0">
                <a:latin typeface="Courier New" panose="02070309020205020404" pitchFamily="49" charset="0"/>
                <a:cs typeface="Courier New" panose="02070309020205020404" pitchFamily="49" charset="0"/>
              </a:rPr>
              <a:t> to torch tensor (on </a:t>
            </a:r>
            <a:r>
              <a:rPr lang="en-US" sz="2400" dirty="0" err="1">
                <a:latin typeface="Courier New" panose="02070309020205020404" pitchFamily="49" charset="0"/>
                <a:cs typeface="Courier New" panose="02070309020205020404" pitchFamily="49" charset="0"/>
              </a:rPr>
              <a:t>cpu</a:t>
            </a: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6705924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4992-B447-26D1-7DA5-5F2D81430053}"/>
              </a:ext>
            </a:extLst>
          </p:cNvPr>
          <p:cNvSpPr>
            <a:spLocks noGrp="1"/>
          </p:cNvSpPr>
          <p:nvPr>
            <p:ph type="title"/>
          </p:nvPr>
        </p:nvSpPr>
        <p:spPr/>
        <p:txBody>
          <a:bodyPr/>
          <a:lstStyle/>
          <a:p>
            <a:r>
              <a:rPr lang="en-US" dirty="0"/>
              <a:t>Torch Tensors…</a:t>
            </a:r>
          </a:p>
        </p:txBody>
      </p:sp>
      <p:sp>
        <p:nvSpPr>
          <p:cNvPr id="3" name="Content Placeholder 2">
            <a:extLst>
              <a:ext uri="{FF2B5EF4-FFF2-40B4-BE49-F238E27FC236}">
                <a16:creationId xmlns:a16="http://schemas.microsoft.com/office/drawing/2014/main" id="{B780D964-F793-09C1-892A-59DC1EE898EC}"/>
              </a:ext>
            </a:extLst>
          </p:cNvPr>
          <p:cNvSpPr>
            <a:spLocks noGrp="1"/>
          </p:cNvSpPr>
          <p:nvPr>
            <p:ph sz="quarter" idx="10"/>
          </p:nvPr>
        </p:nvSpPr>
        <p:spPr/>
        <p:txBody>
          <a:bodyPr/>
          <a:lstStyle/>
          <a:p>
            <a:r>
              <a:rPr lang="en-US" dirty="0"/>
              <a:t>CUDA tensors</a:t>
            </a:r>
          </a:p>
          <a:p>
            <a:pPr lvl="1"/>
            <a:r>
              <a:rPr lang="en-US" dirty="0"/>
              <a:t>Tensors can be moved onto any device using the .to method.</a:t>
            </a:r>
          </a:p>
          <a:p>
            <a:pPr marL="0" indent="0">
              <a:buNone/>
            </a:pPr>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torch.cuda.is_available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device = </a:t>
            </a:r>
            <a:r>
              <a:rPr lang="en-US" dirty="0" err="1">
                <a:latin typeface="Courier New" panose="02070309020205020404" pitchFamily="49" charset="0"/>
                <a:cs typeface="Courier New" panose="02070309020205020404" pitchFamily="49" charset="0"/>
              </a:rPr>
              <a:t>torch.device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cuda</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y = </a:t>
            </a:r>
            <a:r>
              <a:rPr lang="en-US" dirty="0" err="1">
                <a:latin typeface="Courier New" panose="02070309020205020404" pitchFamily="49" charset="0"/>
                <a:cs typeface="Courier New" panose="02070309020205020404" pitchFamily="49" charset="0"/>
              </a:rPr>
              <a:t>torch.rand</a:t>
            </a:r>
            <a:r>
              <a:rPr lang="en-US" dirty="0">
                <a:latin typeface="Courier New" panose="02070309020205020404" pitchFamily="49" charset="0"/>
                <a:cs typeface="Courier New" panose="02070309020205020404" pitchFamily="49" charset="0"/>
              </a:rPr>
              <a:t>(3,5, device=device) </a:t>
            </a:r>
          </a:p>
          <a:p>
            <a:pPr marL="0" indent="0">
              <a:buNone/>
            </a:pPr>
            <a:r>
              <a:rPr lang="en-US" dirty="0">
                <a:latin typeface="Courier New" panose="02070309020205020404" pitchFamily="49" charset="0"/>
                <a:cs typeface="Courier New" panose="02070309020205020404" pitchFamily="49" charset="0"/>
              </a:rPr>
              <a:t>x = </a:t>
            </a:r>
            <a:r>
              <a:rPr lang="en-US" dirty="0" err="1">
                <a:latin typeface="Courier New" panose="02070309020205020404" pitchFamily="49" charset="0"/>
                <a:cs typeface="Courier New" panose="02070309020205020404" pitchFamily="49" charset="0"/>
              </a:rPr>
              <a:t>torch.rand</a:t>
            </a:r>
            <a:r>
              <a:rPr lang="en-US" dirty="0">
                <a:latin typeface="Courier New" panose="02070309020205020404" pitchFamily="49" charset="0"/>
                <a:cs typeface="Courier New" panose="02070309020205020404" pitchFamily="49" charset="0"/>
              </a:rPr>
              <a:t>(3,5).to(device) </a:t>
            </a:r>
          </a:p>
          <a:p>
            <a:pPr marL="0" indent="0">
              <a:buNone/>
            </a:pPr>
            <a:r>
              <a:rPr lang="en-US" dirty="0">
                <a:latin typeface="Courier New" panose="02070309020205020404" pitchFamily="49" charset="0"/>
                <a:cs typeface="Courier New" panose="02070309020205020404" pitchFamily="49" charset="0"/>
              </a:rPr>
              <a:t>z = x + y </a:t>
            </a:r>
          </a:p>
          <a:p>
            <a:pPr marL="0" indent="0">
              <a:buNone/>
            </a:pPr>
            <a:r>
              <a:rPr lang="en-US" dirty="0">
                <a:latin typeface="Courier New" panose="02070309020205020404" pitchFamily="49" charset="0"/>
                <a:cs typeface="Courier New" panose="02070309020205020404" pitchFamily="49" charset="0"/>
              </a:rPr>
              <a:t>print(z) </a:t>
            </a:r>
          </a:p>
          <a:p>
            <a:pPr marL="0" indent="0">
              <a:buNone/>
            </a:pP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z.to</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torch.double</a:t>
            </a:r>
            <a:r>
              <a:rPr lang="en-US" dirty="0">
                <a:latin typeface="Courier New" panose="02070309020205020404" pitchFamily="49" charset="0"/>
                <a:cs typeface="Courier New" panose="02070309020205020404" pitchFamily="49" charset="0"/>
              </a:rPr>
              <a:t>)) # ``.to`` can also change </a:t>
            </a:r>
            <a:r>
              <a:rPr lang="en-US" dirty="0" err="1">
                <a:latin typeface="Courier New" panose="02070309020205020404" pitchFamily="49" charset="0"/>
                <a:cs typeface="Courier New" panose="02070309020205020404" pitchFamily="49" charset="0"/>
              </a:rPr>
              <a:t>dtype</a:t>
            </a:r>
            <a:r>
              <a:rPr lang="en-US" dirty="0">
                <a:latin typeface="Courier New" panose="02070309020205020404" pitchFamily="49" charset="0"/>
                <a:cs typeface="Courier New" panose="02070309020205020404" pitchFamily="49" charset="0"/>
              </a:rPr>
              <a:t> together!</a:t>
            </a:r>
          </a:p>
        </p:txBody>
      </p:sp>
    </p:spTree>
    <p:extLst>
      <p:ext uri="{BB962C8B-B14F-4D97-AF65-F5344CB8AC3E}">
        <p14:creationId xmlns:p14="http://schemas.microsoft.com/office/powerpoint/2010/main" val="173769205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Coding  a  PyTorch Example</a:t>
            </a:r>
          </a:p>
        </p:txBody>
      </p:sp>
    </p:spTree>
    <p:extLst>
      <p:ext uri="{BB962C8B-B14F-4D97-AF65-F5344CB8AC3E}">
        <p14:creationId xmlns:p14="http://schemas.microsoft.com/office/powerpoint/2010/main" val="13333445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AFE1-CA0D-4F85-7CB9-98E1B8EC733B}"/>
              </a:ext>
            </a:extLst>
          </p:cNvPr>
          <p:cNvSpPr>
            <a:spLocks noGrp="1"/>
          </p:cNvSpPr>
          <p:nvPr>
            <p:ph type="title"/>
          </p:nvPr>
        </p:nvSpPr>
        <p:spPr/>
        <p:txBody>
          <a:bodyPr/>
          <a:lstStyle/>
          <a:p>
            <a:r>
              <a:rPr lang="en-US" dirty="0"/>
              <a:t>Coding Pytorch:  General Steps</a:t>
            </a:r>
          </a:p>
        </p:txBody>
      </p:sp>
      <p:sp>
        <p:nvSpPr>
          <p:cNvPr id="3" name="Content Placeholder 2">
            <a:extLst>
              <a:ext uri="{FF2B5EF4-FFF2-40B4-BE49-F238E27FC236}">
                <a16:creationId xmlns:a16="http://schemas.microsoft.com/office/drawing/2014/main" id="{294D467C-E099-AA7F-385F-76B102AF18FE}"/>
              </a:ext>
            </a:extLst>
          </p:cNvPr>
          <p:cNvSpPr>
            <a:spLocks noGrp="1"/>
          </p:cNvSpPr>
          <p:nvPr>
            <p:ph sz="quarter" idx="10"/>
          </p:nvPr>
        </p:nvSpPr>
        <p:spPr>
          <a:xfrm>
            <a:off x="838200" y="1287146"/>
            <a:ext cx="10515600" cy="4549775"/>
          </a:xfrm>
        </p:spPr>
        <p:txBody>
          <a:bodyPr/>
          <a:lstStyle/>
          <a:p>
            <a:pPr marL="514350" indent="-514350">
              <a:buFont typeface="+mj-lt"/>
              <a:buAutoNum type="arabicPeriod"/>
            </a:pPr>
            <a:r>
              <a:rPr lang="en-US" dirty="0"/>
              <a:t>Import the torch package</a:t>
            </a:r>
          </a:p>
          <a:p>
            <a:pPr marL="514350" indent="-514350">
              <a:buFont typeface="+mj-lt"/>
              <a:buAutoNum type="arabicPeriod"/>
            </a:pPr>
            <a:r>
              <a:rPr lang="en-US" dirty="0"/>
              <a:t>Read in the data </a:t>
            </a:r>
          </a:p>
          <a:p>
            <a:pPr marL="514350" indent="-514350">
              <a:buFont typeface="+mj-lt"/>
              <a:buAutoNum type="arabicPeriod"/>
            </a:pPr>
            <a:r>
              <a:rPr lang="en-US" dirty="0"/>
              <a:t>Preprocess the data</a:t>
            </a:r>
          </a:p>
          <a:p>
            <a:pPr marL="457200" lvl="1" indent="0">
              <a:buNone/>
            </a:pPr>
            <a:r>
              <a:rPr lang="en-US" sz="2000" dirty="0"/>
              <a:t>3a. Scale the data</a:t>
            </a:r>
          </a:p>
          <a:p>
            <a:pPr marL="457200" lvl="1" indent="0">
              <a:buNone/>
            </a:pPr>
            <a:r>
              <a:rPr lang="en-US" sz="2000" dirty="0"/>
              <a:t>3b. Split the data</a:t>
            </a:r>
          </a:p>
          <a:p>
            <a:pPr marL="457200" lvl="1" indent="0">
              <a:buNone/>
            </a:pPr>
            <a:r>
              <a:rPr lang="en-US" sz="2000" dirty="0"/>
              <a:t>3c. Convert data to tensors</a:t>
            </a:r>
          </a:p>
          <a:p>
            <a:pPr marL="457200" lvl="1" indent="0">
              <a:buNone/>
            </a:pPr>
            <a:r>
              <a:rPr lang="en-US" sz="2000" dirty="0"/>
              <a:t>3d. Load the tensors</a:t>
            </a:r>
          </a:p>
          <a:p>
            <a:pPr marL="514350" indent="-514350">
              <a:buFont typeface="+mj-lt"/>
              <a:buAutoNum type="arabicPeriod"/>
            </a:pPr>
            <a:r>
              <a:rPr lang="en-US" dirty="0"/>
              <a:t>Design the Network Model</a:t>
            </a:r>
          </a:p>
          <a:p>
            <a:pPr marL="514350" indent="-514350">
              <a:buFont typeface="+mj-lt"/>
              <a:buAutoNum type="arabicPeriod"/>
            </a:pPr>
            <a:r>
              <a:rPr lang="en-US" dirty="0"/>
              <a:t>Define the Learning Process</a:t>
            </a:r>
          </a:p>
          <a:p>
            <a:pPr marL="514350" indent="-514350">
              <a:buFont typeface="+mj-lt"/>
              <a:buAutoNum type="arabicPeriod"/>
            </a:pPr>
            <a:r>
              <a:rPr lang="en-US" dirty="0"/>
              <a:t>Train the model</a:t>
            </a:r>
          </a:p>
          <a:p>
            <a:pPr marL="514350" indent="-514350">
              <a:buFont typeface="+mj-lt"/>
              <a:buAutoNum type="arabicPeriod"/>
            </a:pPr>
            <a:r>
              <a:rPr lang="en-US" dirty="0"/>
              <a:t>Apply the model to the test data</a:t>
            </a:r>
          </a:p>
          <a:p>
            <a:pPr marL="514350" indent="-514350">
              <a:buFont typeface="+mj-lt"/>
              <a:buAutoNum type="arabicPeriod"/>
            </a:pPr>
            <a:r>
              <a:rPr lang="en-US" dirty="0"/>
              <a:t>Display the results</a:t>
            </a:r>
          </a:p>
          <a:p>
            <a:endParaRPr lang="en-US" dirty="0"/>
          </a:p>
        </p:txBody>
      </p:sp>
    </p:spTree>
    <p:extLst>
      <p:ext uri="{BB962C8B-B14F-4D97-AF65-F5344CB8AC3E}">
        <p14:creationId xmlns:p14="http://schemas.microsoft.com/office/powerpoint/2010/main" val="275150246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PyTorch Program</a:t>
            </a:r>
          </a:p>
        </p:txBody>
      </p:sp>
      <p:sp>
        <p:nvSpPr>
          <p:cNvPr id="3" name="Content Placeholder 2"/>
          <p:cNvSpPr>
            <a:spLocks noGrp="1"/>
          </p:cNvSpPr>
          <p:nvPr>
            <p:ph sz="quarter" idx="10"/>
          </p:nvPr>
        </p:nvSpPr>
        <p:spPr/>
        <p:txBody>
          <a:bodyPr>
            <a:normAutofit/>
          </a:bodyPr>
          <a:lstStyle/>
          <a:p>
            <a:r>
              <a:rPr lang="en-US" sz="2400" dirty="0"/>
              <a:t>Make sure that you can run the PyTorch code:</a:t>
            </a:r>
          </a:p>
        </p:txBody>
      </p:sp>
      <p:sp>
        <p:nvSpPr>
          <p:cNvPr id="4" name="Text Placeholder 4"/>
          <p:cNvSpPr txBox="1">
            <a:spLocks/>
          </p:cNvSpPr>
          <p:nvPr/>
        </p:nvSpPr>
        <p:spPr>
          <a:xfrm>
            <a:off x="2305594" y="2865438"/>
            <a:ext cx="7676606" cy="639762"/>
          </a:xfrm>
          <a:prstGeom prst="rect">
            <a:avLst/>
          </a:prstGeom>
          <a:ln>
            <a:solidFill>
              <a:schemeClr val="accent1"/>
            </a:solidFill>
          </a:ln>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dirty="0"/>
              <a:t>Python</a:t>
            </a:r>
          </a:p>
        </p:txBody>
      </p:sp>
      <p:sp>
        <p:nvSpPr>
          <p:cNvPr id="6" name="Content Placeholder 5"/>
          <p:cNvSpPr txBox="1">
            <a:spLocks/>
          </p:cNvSpPr>
          <p:nvPr/>
        </p:nvSpPr>
        <p:spPr>
          <a:xfrm>
            <a:off x="2305594" y="3505200"/>
            <a:ext cx="7676606" cy="685800"/>
          </a:xfrm>
          <a:prstGeom prst="rect">
            <a:avLst/>
          </a:prstGeom>
          <a:ln>
            <a:solidFill>
              <a:schemeClr val="accent1"/>
            </a:solidFill>
          </a:ln>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274320" lvl="1" indent="0">
              <a:buNone/>
            </a:pPr>
            <a:r>
              <a:rPr lang="en-US" sz="1800" dirty="0" err="1">
                <a:latin typeface="Courier New" panose="02070309020205020404" pitchFamily="49" charset="0"/>
                <a:cs typeface="Courier New" panose="02070309020205020404" pitchFamily="49" charset="0"/>
              </a:rPr>
              <a:t>PT_CNN_SingleGPU.ipynb</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276633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Distributed training</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87405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4533-AAD3-01E9-57F7-C49A878CEA2A}"/>
              </a:ext>
            </a:extLst>
          </p:cNvPr>
          <p:cNvSpPr>
            <a:spLocks noGrp="1"/>
          </p:cNvSpPr>
          <p:nvPr>
            <p:ph type="title"/>
          </p:nvPr>
        </p:nvSpPr>
        <p:spPr/>
        <p:txBody>
          <a:bodyPr/>
          <a:lstStyle/>
          <a:p>
            <a:r>
              <a:rPr lang="en-US" dirty="0"/>
              <a:t>Need for Parallelism</a:t>
            </a:r>
          </a:p>
        </p:txBody>
      </p:sp>
      <p:sp>
        <p:nvSpPr>
          <p:cNvPr id="3" name="Content Placeholder 2">
            <a:extLst>
              <a:ext uri="{FF2B5EF4-FFF2-40B4-BE49-F238E27FC236}">
                <a16:creationId xmlns:a16="http://schemas.microsoft.com/office/drawing/2014/main" id="{3C274D51-0E6A-F4FE-DEC7-BB23105009FE}"/>
              </a:ext>
            </a:extLst>
          </p:cNvPr>
          <p:cNvSpPr>
            <a:spLocks noGrp="1"/>
          </p:cNvSpPr>
          <p:nvPr>
            <p:ph sz="quarter" idx="10"/>
          </p:nvPr>
        </p:nvSpPr>
        <p:spPr/>
        <p:txBody>
          <a:bodyPr/>
          <a:lstStyle/>
          <a:p>
            <a:pPr algn="just" fontAlgn="base">
              <a:spcBef>
                <a:spcPts val="0"/>
              </a:spcBef>
            </a:pPr>
            <a:r>
              <a:rPr lang="en-US" dirty="0"/>
              <a:t>Most models can be trained in a reasonable amount of time using a single GPU. </a:t>
            </a:r>
          </a:p>
          <a:p>
            <a:pPr algn="just" fontAlgn="base">
              <a:spcBef>
                <a:spcPts val="0"/>
              </a:spcBef>
            </a:pPr>
            <a:endParaRPr lang="en-US" dirty="0"/>
          </a:p>
          <a:p>
            <a:pPr algn="just" fontAlgn="base">
              <a:spcBef>
                <a:spcPts val="0"/>
              </a:spcBef>
            </a:pPr>
            <a:r>
              <a:rPr lang="en-US" dirty="0"/>
              <a:t>Minimize the "time to finish" = time the job spends running on the compute nodes plus the time spent waiting in the queue. </a:t>
            </a:r>
            <a:endParaRPr lang="en-US" b="0" i="0" u="none" strike="noStrike" dirty="0">
              <a:effectLst/>
            </a:endParaRPr>
          </a:p>
          <a:p>
            <a:pPr algn="just" rtl="0" fontAlgn="base">
              <a:spcBef>
                <a:spcPts val="0"/>
              </a:spcBef>
              <a:spcAft>
                <a:spcPts val="0"/>
              </a:spcAft>
              <a:buFont typeface="Arial" panose="020B0604020202020204" pitchFamily="34" charset="0"/>
              <a:buChar char="•"/>
            </a:pPr>
            <a:endParaRPr lang="en-US" dirty="0"/>
          </a:p>
          <a:p>
            <a:pPr algn="just" rtl="0" fontAlgn="base">
              <a:spcBef>
                <a:spcPts val="0"/>
              </a:spcBef>
              <a:spcAft>
                <a:spcPts val="0"/>
              </a:spcAft>
              <a:buFont typeface="Arial" panose="020B0604020202020204" pitchFamily="34" charset="0"/>
              <a:buChar char="•"/>
            </a:pPr>
            <a:r>
              <a:rPr lang="en-US" b="0" i="0" u="none" strike="noStrike" dirty="0">
                <a:effectLst/>
              </a:rPr>
              <a:t>Distributed training is imperative for larger and more complex models/datasets</a:t>
            </a:r>
          </a:p>
          <a:p>
            <a:pPr marL="0" indent="0" algn="just" rtl="0" fontAlgn="base">
              <a:spcBef>
                <a:spcPts val="0"/>
              </a:spcBef>
              <a:spcAft>
                <a:spcPts val="0"/>
              </a:spcAft>
              <a:buNone/>
            </a:pPr>
            <a:endParaRPr lang="en-US" b="0" i="0" u="none" strike="noStrike" dirty="0">
              <a:effectLst/>
            </a:endParaRPr>
          </a:p>
          <a:p>
            <a:pPr algn="just" rtl="0" fontAlgn="base">
              <a:spcBef>
                <a:spcPts val="1200"/>
              </a:spcBef>
              <a:spcAft>
                <a:spcPts val="0"/>
              </a:spcAft>
              <a:buFont typeface="Arial" panose="020B0604020202020204" pitchFamily="34" charset="0"/>
              <a:buChar char="•"/>
            </a:pPr>
            <a:r>
              <a:rPr lang="en-US" b="0" i="0" u="none" strike="noStrike" dirty="0">
                <a:effectLst/>
              </a:rPr>
              <a:t>Data parallelism is a relatively simple and effective way to accelerate training</a:t>
            </a:r>
          </a:p>
          <a:p>
            <a:endParaRPr lang="en-US" dirty="0"/>
          </a:p>
        </p:txBody>
      </p:sp>
    </p:spTree>
    <p:extLst>
      <p:ext uri="{BB962C8B-B14F-4D97-AF65-F5344CB8AC3E}">
        <p14:creationId xmlns:p14="http://schemas.microsoft.com/office/powerpoint/2010/main" val="2068826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2C1CC-948B-09D3-33AC-9B94F7731388}"/>
              </a:ext>
            </a:extLst>
          </p:cNvPr>
          <p:cNvSpPr>
            <a:spLocks noGrp="1"/>
          </p:cNvSpPr>
          <p:nvPr>
            <p:ph type="title"/>
          </p:nvPr>
        </p:nvSpPr>
        <p:spPr/>
        <p:txBody>
          <a:bodyPr/>
          <a:lstStyle/>
          <a:p>
            <a:r>
              <a:rPr lang="en-US" dirty="0"/>
              <a:t>Parallelism Types</a:t>
            </a:r>
          </a:p>
        </p:txBody>
      </p:sp>
      <p:pic>
        <p:nvPicPr>
          <p:cNvPr id="5" name="Content Placeholder 4" descr="A diagram of data parallelism&#10;&#10;Description automatically generated with medium confidence">
            <a:extLst>
              <a:ext uri="{FF2B5EF4-FFF2-40B4-BE49-F238E27FC236}">
                <a16:creationId xmlns:a16="http://schemas.microsoft.com/office/drawing/2014/main" id="{D35A2DD2-CB98-4606-1545-962E3381AA45}"/>
              </a:ext>
            </a:extLst>
          </p:cNvPr>
          <p:cNvPicPr>
            <a:picLocks noGrp="1" noChangeAspect="1"/>
          </p:cNvPicPr>
          <p:nvPr>
            <p:ph sz="quarter" idx="10"/>
          </p:nvPr>
        </p:nvPicPr>
        <p:blipFill>
          <a:blip r:embed="rId3"/>
          <a:stretch>
            <a:fillRect/>
          </a:stretch>
        </p:blipFill>
        <p:spPr>
          <a:xfrm>
            <a:off x="568640" y="1978472"/>
            <a:ext cx="5628064" cy="4075495"/>
          </a:xfrm>
        </p:spPr>
      </p:pic>
      <p:pic>
        <p:nvPicPr>
          <p:cNvPr id="7" name="Picture 6" descr="A diagram of a model parallelism&#10;&#10;Description automatically generated with low confidence">
            <a:extLst>
              <a:ext uri="{FF2B5EF4-FFF2-40B4-BE49-F238E27FC236}">
                <a16:creationId xmlns:a16="http://schemas.microsoft.com/office/drawing/2014/main" id="{4958A8B0-D1D4-7C96-DAB9-6EB01FAD6ECE}"/>
              </a:ext>
            </a:extLst>
          </p:cNvPr>
          <p:cNvPicPr>
            <a:picLocks noChangeAspect="1"/>
          </p:cNvPicPr>
          <p:nvPr/>
        </p:nvPicPr>
        <p:blipFill>
          <a:blip r:embed="rId4"/>
          <a:stretch>
            <a:fillRect/>
          </a:stretch>
        </p:blipFill>
        <p:spPr>
          <a:xfrm>
            <a:off x="6238562" y="2136122"/>
            <a:ext cx="5487329" cy="4075495"/>
          </a:xfrm>
          <a:prstGeom prst="rect">
            <a:avLst/>
          </a:prstGeom>
        </p:spPr>
      </p:pic>
    </p:spTree>
    <p:extLst>
      <p:ext uri="{BB962C8B-B14F-4D97-AF65-F5344CB8AC3E}">
        <p14:creationId xmlns:p14="http://schemas.microsoft.com/office/powerpoint/2010/main" val="391678247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E324-30C7-A5A8-4F3C-54747FDE4136}"/>
              </a:ext>
            </a:extLst>
          </p:cNvPr>
          <p:cNvSpPr>
            <a:spLocks noGrp="1"/>
          </p:cNvSpPr>
          <p:nvPr>
            <p:ph type="title"/>
          </p:nvPr>
        </p:nvSpPr>
        <p:spPr/>
        <p:txBody>
          <a:bodyPr/>
          <a:lstStyle/>
          <a:p>
            <a:r>
              <a:rPr lang="en-US" dirty="0"/>
              <a:t>Data vs Model Parallelism</a:t>
            </a:r>
          </a:p>
        </p:txBody>
      </p:sp>
      <p:sp>
        <p:nvSpPr>
          <p:cNvPr id="4" name="Text Placeholder 3">
            <a:extLst>
              <a:ext uri="{FF2B5EF4-FFF2-40B4-BE49-F238E27FC236}">
                <a16:creationId xmlns:a16="http://schemas.microsoft.com/office/drawing/2014/main" id="{CBC045D3-4055-C1B1-B9D1-94A437414F9B}"/>
              </a:ext>
            </a:extLst>
          </p:cNvPr>
          <p:cNvSpPr>
            <a:spLocks noGrp="1"/>
          </p:cNvSpPr>
          <p:nvPr>
            <p:ph type="body" idx="1"/>
          </p:nvPr>
        </p:nvSpPr>
        <p:spPr/>
        <p:txBody>
          <a:bodyPr/>
          <a:lstStyle/>
          <a:p>
            <a:pPr algn="ctr"/>
            <a:r>
              <a:rPr lang="en-US" dirty="0"/>
              <a:t>Data Parallelism</a:t>
            </a:r>
          </a:p>
        </p:txBody>
      </p:sp>
      <p:sp>
        <p:nvSpPr>
          <p:cNvPr id="5" name="Content Placeholder 4">
            <a:extLst>
              <a:ext uri="{FF2B5EF4-FFF2-40B4-BE49-F238E27FC236}">
                <a16:creationId xmlns:a16="http://schemas.microsoft.com/office/drawing/2014/main" id="{6606A71F-56A5-0948-E266-23BFEF7AD859}"/>
              </a:ext>
            </a:extLst>
          </p:cNvPr>
          <p:cNvSpPr>
            <a:spLocks noGrp="1"/>
          </p:cNvSpPr>
          <p:nvPr>
            <p:ph sz="half" idx="2"/>
          </p:nvPr>
        </p:nvSpPr>
        <p:spPr/>
        <p:txBody>
          <a:bodyPr/>
          <a:lstStyle/>
          <a:p>
            <a:r>
              <a:rPr lang="en-US" sz="1800" dirty="0">
                <a:effectLst/>
                <a:latin typeface="NVIDIASans"/>
              </a:rPr>
              <a:t>Allows to speed up training </a:t>
            </a:r>
          </a:p>
          <a:p>
            <a:endParaRPr lang="en-US" dirty="0">
              <a:effectLst/>
            </a:endParaRPr>
          </a:p>
          <a:p>
            <a:r>
              <a:rPr lang="en-US" sz="1800" dirty="0">
                <a:effectLst/>
                <a:latin typeface="NVIDIASans"/>
              </a:rPr>
              <a:t>All workers train on different data </a:t>
            </a:r>
          </a:p>
          <a:p>
            <a:endParaRPr lang="en-US" dirty="0">
              <a:effectLst/>
            </a:endParaRPr>
          </a:p>
          <a:p>
            <a:r>
              <a:rPr lang="en-US" sz="1800" dirty="0">
                <a:effectLst/>
                <a:latin typeface="NVIDIASans"/>
              </a:rPr>
              <a:t>All workers have the same copy of the model </a:t>
            </a:r>
          </a:p>
          <a:p>
            <a:endParaRPr lang="en-US" dirty="0">
              <a:effectLst/>
            </a:endParaRPr>
          </a:p>
          <a:p>
            <a:r>
              <a:rPr lang="en-US" sz="1800" dirty="0">
                <a:effectLst/>
                <a:latin typeface="NVIDIASans"/>
              </a:rPr>
              <a:t>Neural network gradients (weight changes) are exchanged </a:t>
            </a:r>
            <a:endParaRPr lang="en-US" dirty="0">
              <a:effectLst/>
            </a:endParaRPr>
          </a:p>
          <a:p>
            <a:endParaRPr lang="en-US" dirty="0"/>
          </a:p>
        </p:txBody>
      </p:sp>
      <p:sp>
        <p:nvSpPr>
          <p:cNvPr id="6" name="Text Placeholder 5">
            <a:extLst>
              <a:ext uri="{FF2B5EF4-FFF2-40B4-BE49-F238E27FC236}">
                <a16:creationId xmlns:a16="http://schemas.microsoft.com/office/drawing/2014/main" id="{815B97D9-2B4D-7787-04C3-3C3FC5DE55BF}"/>
              </a:ext>
            </a:extLst>
          </p:cNvPr>
          <p:cNvSpPr>
            <a:spLocks noGrp="1"/>
          </p:cNvSpPr>
          <p:nvPr>
            <p:ph type="body" sz="quarter" idx="3"/>
          </p:nvPr>
        </p:nvSpPr>
        <p:spPr/>
        <p:txBody>
          <a:bodyPr/>
          <a:lstStyle/>
          <a:p>
            <a:pPr algn="ctr"/>
            <a:r>
              <a:rPr lang="en-US" dirty="0"/>
              <a:t>Model Parallelism</a:t>
            </a:r>
          </a:p>
        </p:txBody>
      </p:sp>
      <p:sp>
        <p:nvSpPr>
          <p:cNvPr id="7" name="Content Placeholder 6">
            <a:extLst>
              <a:ext uri="{FF2B5EF4-FFF2-40B4-BE49-F238E27FC236}">
                <a16:creationId xmlns:a16="http://schemas.microsoft.com/office/drawing/2014/main" id="{8610AEAC-0A5F-6A89-EF95-691B3F9F1BD0}"/>
              </a:ext>
            </a:extLst>
          </p:cNvPr>
          <p:cNvSpPr>
            <a:spLocks noGrp="1"/>
          </p:cNvSpPr>
          <p:nvPr>
            <p:ph sz="quarter" idx="4"/>
          </p:nvPr>
        </p:nvSpPr>
        <p:spPr/>
        <p:txBody>
          <a:bodyPr/>
          <a:lstStyle/>
          <a:p>
            <a:r>
              <a:rPr lang="en-US" sz="1800" dirty="0">
                <a:effectLst/>
                <a:latin typeface="NVIDIASans"/>
              </a:rPr>
              <a:t>Allows for a bigger model </a:t>
            </a:r>
          </a:p>
          <a:p>
            <a:endParaRPr lang="en-US" dirty="0">
              <a:effectLst/>
            </a:endParaRPr>
          </a:p>
          <a:p>
            <a:r>
              <a:rPr lang="en-US" sz="1800" dirty="0">
                <a:effectLst/>
                <a:latin typeface="NVIDIASans"/>
              </a:rPr>
              <a:t>All workers train on the same data </a:t>
            </a:r>
          </a:p>
          <a:p>
            <a:endParaRPr lang="en-US" dirty="0">
              <a:effectLst/>
            </a:endParaRPr>
          </a:p>
          <a:p>
            <a:pPr>
              <a:buFont typeface="Arial" panose="020B0604020202020204" pitchFamily="34" charset="0"/>
              <a:buChar char="•"/>
            </a:pPr>
            <a:r>
              <a:rPr lang="en-US" sz="1800" dirty="0">
                <a:effectLst/>
                <a:latin typeface="NVIDIASans"/>
              </a:rPr>
              <a:t>Parts of the model are distributed across GPUs </a:t>
            </a:r>
          </a:p>
          <a:p>
            <a:pPr>
              <a:buFont typeface="Arial" panose="020B0604020202020204" pitchFamily="34" charset="0"/>
              <a:buChar char="•"/>
            </a:pPr>
            <a:endParaRPr lang="en-US" dirty="0">
              <a:effectLst/>
            </a:endParaRPr>
          </a:p>
          <a:p>
            <a:pPr>
              <a:buFont typeface="Arial" panose="020B0604020202020204" pitchFamily="34" charset="0"/>
              <a:buChar char="•"/>
            </a:pPr>
            <a:r>
              <a:rPr lang="en-US" sz="1800" dirty="0">
                <a:effectLst/>
                <a:latin typeface="NVIDIASans"/>
              </a:rPr>
              <a:t>Neural network activations are exchanged </a:t>
            </a:r>
            <a:endParaRPr lang="en-US" dirty="0">
              <a:effectLst/>
            </a:endParaRPr>
          </a:p>
          <a:p>
            <a:endParaRPr lang="en-US" dirty="0"/>
          </a:p>
        </p:txBody>
      </p:sp>
    </p:spTree>
    <p:extLst>
      <p:ext uri="{BB962C8B-B14F-4D97-AF65-F5344CB8AC3E}">
        <p14:creationId xmlns:p14="http://schemas.microsoft.com/office/powerpoint/2010/main" val="98108388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48330C-C587-D687-244F-ECF88DB55B99}"/>
              </a:ext>
            </a:extLst>
          </p:cNvPr>
          <p:cNvSpPr>
            <a:spLocks noGrp="1"/>
          </p:cNvSpPr>
          <p:nvPr>
            <p:ph sz="quarter" idx="10"/>
          </p:nvPr>
        </p:nvSpPr>
        <p:spPr>
          <a:xfrm>
            <a:off x="1206061" y="5800347"/>
            <a:ext cx="10849303" cy="557049"/>
          </a:xfrm>
        </p:spPr>
        <p:txBody>
          <a:bodyPr/>
          <a:lstStyle/>
          <a:p>
            <a:pPr marL="457200" lvl="1" indent="0">
              <a:buNone/>
            </a:pPr>
            <a:r>
              <a:rPr lang="en-US" sz="2000" dirty="0"/>
              <a:t>Datal loading and gradient averaging share communication resources → congestion</a:t>
            </a:r>
          </a:p>
          <a:p>
            <a:pPr marL="0" indent="0">
              <a:buNone/>
            </a:pPr>
            <a:br>
              <a:rPr lang="en-US" dirty="0"/>
            </a:br>
            <a:endParaRPr lang="en-US" dirty="0"/>
          </a:p>
        </p:txBody>
      </p:sp>
      <p:pic>
        <p:nvPicPr>
          <p:cNvPr id="5" name="Picture 4" descr="A picture containing text, rectangle, diagram, plan&#10;&#10;Description automatically generated">
            <a:extLst>
              <a:ext uri="{FF2B5EF4-FFF2-40B4-BE49-F238E27FC236}">
                <a16:creationId xmlns:a16="http://schemas.microsoft.com/office/drawing/2014/main" id="{5E41D1BC-C2EC-89E0-63FB-A468A4E02D3F}"/>
              </a:ext>
            </a:extLst>
          </p:cNvPr>
          <p:cNvPicPr>
            <a:picLocks noChangeAspect="1"/>
          </p:cNvPicPr>
          <p:nvPr/>
        </p:nvPicPr>
        <p:blipFill>
          <a:blip r:embed="rId2"/>
          <a:stretch>
            <a:fillRect/>
          </a:stretch>
        </p:blipFill>
        <p:spPr>
          <a:xfrm>
            <a:off x="2209800" y="574175"/>
            <a:ext cx="7772400" cy="5269577"/>
          </a:xfrm>
          <a:prstGeom prst="rect">
            <a:avLst/>
          </a:prstGeom>
        </p:spPr>
      </p:pic>
    </p:spTree>
    <p:extLst>
      <p:ext uri="{BB962C8B-B14F-4D97-AF65-F5344CB8AC3E}">
        <p14:creationId xmlns:p14="http://schemas.microsoft.com/office/powerpoint/2010/main" val="1514023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p:sp>
        <p:nvSpPr>
          <p:cNvPr id="3" name="Content Placeholder 2"/>
          <p:cNvSpPr>
            <a:spLocks noGrp="1"/>
          </p:cNvSpPr>
          <p:nvPr>
            <p:ph sz="quarter" idx="10"/>
          </p:nvPr>
        </p:nvSpPr>
        <p:spPr/>
        <p:txBody>
          <a:bodyPr>
            <a:normAutofit/>
          </a:bodyPr>
          <a:lstStyle/>
          <a:p>
            <a:r>
              <a:rPr lang="en-US" dirty="0"/>
              <a:t>Computers can sort through data faster than humans can.</a:t>
            </a:r>
          </a:p>
          <a:p>
            <a:endParaRPr lang="en-US" dirty="0"/>
          </a:p>
          <a:p>
            <a:r>
              <a:rPr lang="en-US" dirty="0"/>
              <a:t>Computers can identify patterns quickly and use these patterns for predictions or classifications.</a:t>
            </a:r>
          </a:p>
          <a:p>
            <a:endParaRPr lang="en-US" dirty="0"/>
          </a:p>
          <a:p>
            <a:r>
              <a:rPr lang="en-US" dirty="0"/>
              <a:t>Machine learning can handle noisy data – it doesn’t find a perfect answer, but rather a “really good” answer.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306607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48330C-C587-D687-244F-ECF88DB55B99}"/>
              </a:ext>
            </a:extLst>
          </p:cNvPr>
          <p:cNvSpPr>
            <a:spLocks noGrp="1"/>
          </p:cNvSpPr>
          <p:nvPr>
            <p:ph sz="quarter" idx="10"/>
          </p:nvPr>
        </p:nvSpPr>
        <p:spPr>
          <a:xfrm>
            <a:off x="2242707" y="5901280"/>
            <a:ext cx="8043042" cy="557049"/>
          </a:xfrm>
        </p:spPr>
        <p:txBody>
          <a:bodyPr/>
          <a:lstStyle/>
          <a:p>
            <a:pPr marL="457200" lvl="1" indent="0">
              <a:buNone/>
            </a:pPr>
            <a:r>
              <a:rPr lang="en-US" sz="2000" dirty="0"/>
              <a:t>Datal loading on PCIe,  gradient averaging on NVLINK → no congestion</a:t>
            </a:r>
          </a:p>
          <a:p>
            <a:pPr marL="0" indent="0">
              <a:buNone/>
            </a:pPr>
            <a:br>
              <a:rPr lang="en-US" dirty="0"/>
            </a:br>
            <a:endParaRPr lang="en-US" dirty="0"/>
          </a:p>
        </p:txBody>
      </p:sp>
      <p:pic>
        <p:nvPicPr>
          <p:cNvPr id="4" name="Picture 3" descr="A picture containing text, diagram, plan, rectangle&#10;&#10;Description automatically generated">
            <a:extLst>
              <a:ext uri="{FF2B5EF4-FFF2-40B4-BE49-F238E27FC236}">
                <a16:creationId xmlns:a16="http://schemas.microsoft.com/office/drawing/2014/main" id="{DFB7B3BF-0C57-6925-6106-069CD1C23EB6}"/>
              </a:ext>
            </a:extLst>
          </p:cNvPr>
          <p:cNvPicPr>
            <a:picLocks noChangeAspect="1"/>
          </p:cNvPicPr>
          <p:nvPr/>
        </p:nvPicPr>
        <p:blipFill>
          <a:blip r:embed="rId2"/>
          <a:stretch>
            <a:fillRect/>
          </a:stretch>
        </p:blipFill>
        <p:spPr>
          <a:xfrm>
            <a:off x="2378028" y="199696"/>
            <a:ext cx="7772400" cy="5701584"/>
          </a:xfrm>
          <a:prstGeom prst="rect">
            <a:avLst/>
          </a:prstGeom>
        </p:spPr>
      </p:pic>
    </p:spTree>
    <p:extLst>
      <p:ext uri="{BB962C8B-B14F-4D97-AF65-F5344CB8AC3E}">
        <p14:creationId xmlns:p14="http://schemas.microsoft.com/office/powerpoint/2010/main" val="2947562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Tensorflow Example: </a:t>
            </a:r>
            <a:br>
              <a:rPr lang="en-US" dirty="0"/>
            </a:br>
            <a:r>
              <a:rPr lang="en-US" dirty="0"/>
              <a:t>synchronous data parallelism</a:t>
            </a:r>
          </a:p>
        </p:txBody>
      </p:sp>
    </p:spTree>
    <p:extLst>
      <p:ext uri="{BB962C8B-B14F-4D97-AF65-F5344CB8AC3E}">
        <p14:creationId xmlns:p14="http://schemas.microsoft.com/office/powerpoint/2010/main" val="37976574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Setups</a:t>
            </a:r>
          </a:p>
        </p:txBody>
      </p:sp>
      <p:sp>
        <p:nvSpPr>
          <p:cNvPr id="3" name="Content Placeholder 2"/>
          <p:cNvSpPr>
            <a:spLocks noGrp="1"/>
          </p:cNvSpPr>
          <p:nvPr>
            <p:ph sz="quarter" idx="10"/>
          </p:nvPr>
        </p:nvSpPr>
        <p:spPr/>
        <p:txBody>
          <a:bodyPr>
            <a:normAutofit/>
          </a:bodyPr>
          <a:lstStyle/>
          <a:p>
            <a:pPr marL="0" indent="0">
              <a:buNone/>
            </a:pPr>
            <a:r>
              <a:rPr lang="en-US" dirty="0"/>
              <a:t>In TF we use the </a:t>
            </a:r>
            <a:r>
              <a:rPr lang="en-US" dirty="0" err="1"/>
              <a:t>tf.distribute</a:t>
            </a:r>
            <a:r>
              <a:rPr lang="en-US" dirty="0"/>
              <a:t> API to train </a:t>
            </a:r>
            <a:r>
              <a:rPr lang="en-US" dirty="0" err="1"/>
              <a:t>Keras</a:t>
            </a:r>
            <a:r>
              <a:rPr lang="en-US" dirty="0"/>
              <a:t> models on multiple GPUs, two setups:</a:t>
            </a:r>
          </a:p>
          <a:p>
            <a:pPr marL="0" indent="0">
              <a:buNone/>
            </a:pPr>
            <a:endParaRPr lang="en-US" dirty="0"/>
          </a:p>
          <a:p>
            <a:r>
              <a:rPr lang="en-US" dirty="0"/>
              <a:t>Single host, multi-device training. This is the most common setup for researchers and small-scale industry workflows.</a:t>
            </a:r>
          </a:p>
          <a:p>
            <a:endParaRPr lang="en-US" dirty="0"/>
          </a:p>
          <a:p>
            <a:pPr>
              <a:buFont typeface="Arial" panose="020B0604020202020204" pitchFamily="34" charset="0"/>
              <a:buChar char="•"/>
            </a:pPr>
            <a:r>
              <a:rPr lang="en-US" dirty="0"/>
              <a:t>Multi-worker distributed training. This is a setup for large-scale industry workflows, e.g. training high-resolution image classification models on tens of millions of images using 20-100 GPUs.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401055637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Host, Multi GPUs</a:t>
            </a:r>
          </a:p>
        </p:txBody>
      </p:sp>
      <p:sp>
        <p:nvSpPr>
          <p:cNvPr id="3" name="Content Placeholder 2"/>
          <p:cNvSpPr>
            <a:spLocks noGrp="1"/>
          </p:cNvSpPr>
          <p:nvPr>
            <p:ph sz="quarter" idx="10"/>
          </p:nvPr>
        </p:nvSpPr>
        <p:spPr/>
        <p:txBody>
          <a:bodyPr>
            <a:normAutofit fontScale="92500"/>
          </a:bodyPr>
          <a:lstStyle/>
          <a:p>
            <a:pPr marL="0" indent="0">
              <a:buNone/>
            </a:pPr>
            <a:r>
              <a:rPr lang="en-US" dirty="0"/>
              <a:t>Each device will run a copy of your model (called a </a:t>
            </a:r>
            <a:r>
              <a:rPr lang="en-US" b="1" dirty="0"/>
              <a:t>replica</a:t>
            </a:r>
            <a:r>
              <a:rPr lang="en-US" dirty="0"/>
              <a:t>). </a:t>
            </a:r>
          </a:p>
          <a:p>
            <a:pPr marL="0" indent="0">
              <a:buNone/>
            </a:pPr>
            <a:r>
              <a:rPr lang="en-US" dirty="0"/>
              <a:t>At each step of training:</a:t>
            </a:r>
          </a:p>
          <a:p>
            <a:pPr marL="0" indent="0">
              <a:buNone/>
            </a:pPr>
            <a:endParaRPr lang="en-US" dirty="0"/>
          </a:p>
          <a:p>
            <a:pPr>
              <a:buFont typeface="Arial" panose="020B0604020202020204" pitchFamily="34" charset="0"/>
              <a:buChar char="•"/>
            </a:pPr>
            <a:r>
              <a:rPr lang="en-US" dirty="0"/>
              <a:t>The current batch of data (called </a:t>
            </a:r>
            <a:r>
              <a:rPr lang="en-US" b="1" dirty="0"/>
              <a:t>global batch</a:t>
            </a:r>
            <a:r>
              <a:rPr lang="en-US" dirty="0"/>
              <a:t>) is split into e.g., 4 different sub-batches (called </a:t>
            </a:r>
            <a:r>
              <a:rPr lang="en-US" b="1" dirty="0"/>
              <a:t>local batches</a:t>
            </a:r>
            <a:r>
              <a:rPr lang="en-US" dirty="0"/>
              <a:t>). </a:t>
            </a:r>
          </a:p>
          <a:p>
            <a:pPr>
              <a:buFont typeface="Arial" panose="020B0604020202020204" pitchFamily="34" charset="0"/>
              <a:buChar char="•"/>
            </a:pPr>
            <a:endParaRPr lang="en-US" dirty="0"/>
          </a:p>
          <a:p>
            <a:pPr>
              <a:buFont typeface="Arial" panose="020B0604020202020204" pitchFamily="34" charset="0"/>
              <a:buChar char="•"/>
            </a:pPr>
            <a:r>
              <a:rPr lang="en-US" dirty="0"/>
              <a:t>Each of the 4 replicas independently processes a local batch;  forward pass, backward pass, outputting the gradient of the weights.</a:t>
            </a:r>
          </a:p>
          <a:p>
            <a:pPr>
              <a:buFont typeface="Arial" panose="020B0604020202020204" pitchFamily="34" charset="0"/>
              <a:buChar char="•"/>
            </a:pPr>
            <a:endParaRPr lang="en-US" dirty="0"/>
          </a:p>
          <a:p>
            <a:pPr>
              <a:buFont typeface="Arial" panose="020B0604020202020204" pitchFamily="34" charset="0"/>
              <a:buChar char="•"/>
            </a:pPr>
            <a:r>
              <a:rPr lang="en-US" dirty="0"/>
              <a:t>The weight updates from local gradients are merged across the 4 replicas. </a:t>
            </a:r>
          </a:p>
        </p:txBody>
      </p:sp>
    </p:spTree>
    <p:extLst>
      <p:ext uri="{BB962C8B-B14F-4D97-AF65-F5344CB8AC3E}">
        <p14:creationId xmlns:p14="http://schemas.microsoft.com/office/powerpoint/2010/main" val="152978491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AFE1-CA0D-4F85-7CB9-98E1B8EC733B}"/>
              </a:ext>
            </a:extLst>
          </p:cNvPr>
          <p:cNvSpPr>
            <a:spLocks noGrp="1"/>
          </p:cNvSpPr>
          <p:nvPr>
            <p:ph type="title"/>
          </p:nvPr>
        </p:nvSpPr>
        <p:spPr/>
        <p:txBody>
          <a:bodyPr/>
          <a:lstStyle/>
          <a:p>
            <a:r>
              <a:rPr lang="en-US" dirty="0"/>
              <a:t>Coding: General Steps</a:t>
            </a:r>
          </a:p>
        </p:txBody>
      </p:sp>
      <p:sp>
        <p:nvSpPr>
          <p:cNvPr id="3" name="Content Placeholder 2">
            <a:extLst>
              <a:ext uri="{FF2B5EF4-FFF2-40B4-BE49-F238E27FC236}">
                <a16:creationId xmlns:a16="http://schemas.microsoft.com/office/drawing/2014/main" id="{294D467C-E099-AA7F-385F-76B102AF18FE}"/>
              </a:ext>
            </a:extLst>
          </p:cNvPr>
          <p:cNvSpPr>
            <a:spLocks noGrp="1"/>
          </p:cNvSpPr>
          <p:nvPr>
            <p:ph sz="quarter" idx="10"/>
          </p:nvPr>
        </p:nvSpPr>
        <p:spPr>
          <a:xfrm>
            <a:off x="838200" y="2064909"/>
            <a:ext cx="10515600" cy="4549775"/>
          </a:xfrm>
        </p:spPr>
        <p:txBody>
          <a:bodyPr/>
          <a:lstStyle/>
          <a:p>
            <a:pPr marL="514350" indent="-514350">
              <a:buFont typeface="+mj-lt"/>
              <a:buAutoNum type="arabicPeriod"/>
            </a:pPr>
            <a:r>
              <a:rPr lang="en-US" dirty="0"/>
              <a:t>Design the Model</a:t>
            </a:r>
          </a:p>
          <a:p>
            <a:pPr marL="514350" indent="-514350">
              <a:buFont typeface="+mj-lt"/>
              <a:buAutoNum type="arabicPeriod"/>
            </a:pPr>
            <a:r>
              <a:rPr lang="en-US" dirty="0"/>
              <a:t>Read in the data (recommended to use </a:t>
            </a:r>
            <a:r>
              <a:rPr lang="en-US" dirty="0" err="1"/>
              <a:t>tf.data</a:t>
            </a:r>
            <a:r>
              <a:rPr lang="en-US" dirty="0"/>
              <a:t>)</a:t>
            </a:r>
          </a:p>
          <a:p>
            <a:pPr marL="514350" indent="-514350">
              <a:buFont typeface="+mj-lt"/>
              <a:buAutoNum type="arabicPeriod"/>
            </a:pPr>
            <a:r>
              <a:rPr lang="en-US" dirty="0"/>
              <a:t>Create a Mirrored Strategy</a:t>
            </a:r>
          </a:p>
          <a:p>
            <a:pPr marL="514350" indent="-514350">
              <a:buFont typeface="+mj-lt"/>
              <a:buAutoNum type="arabicPeriod"/>
            </a:pPr>
            <a:r>
              <a:rPr lang="en-US" dirty="0"/>
              <a:t>Open a Strategy Scope</a:t>
            </a:r>
          </a:p>
          <a:p>
            <a:pPr marL="514350" indent="-514350">
              <a:buFont typeface="+mj-lt"/>
              <a:buAutoNum type="arabicPeriod"/>
            </a:pPr>
            <a:r>
              <a:rPr lang="en-US" dirty="0"/>
              <a:t>Train the Model</a:t>
            </a:r>
          </a:p>
          <a:p>
            <a:pPr marL="514350" indent="-514350">
              <a:buFont typeface="+mj-lt"/>
              <a:buAutoNum type="arabicPeriod"/>
            </a:pPr>
            <a:r>
              <a:rPr lang="en-US" dirty="0"/>
              <a:t>Evaluate the Model</a:t>
            </a:r>
          </a:p>
          <a:p>
            <a:pPr marL="514350" indent="-514350">
              <a:buFont typeface="+mj-lt"/>
              <a:buAutoNum type="arabicPeriod"/>
            </a:pPr>
            <a:r>
              <a:rPr lang="en-US" dirty="0"/>
              <a:t>Display the results</a:t>
            </a:r>
          </a:p>
          <a:p>
            <a:endParaRPr lang="en-US" dirty="0"/>
          </a:p>
        </p:txBody>
      </p:sp>
    </p:spTree>
    <p:extLst>
      <p:ext uri="{BB962C8B-B14F-4D97-AF65-F5344CB8AC3E}">
        <p14:creationId xmlns:p14="http://schemas.microsoft.com/office/powerpoint/2010/main" val="2953760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rmAutofit/>
          </a:bodyPr>
          <a:lstStyle/>
          <a:p>
            <a:r>
              <a:rPr lang="en-US" dirty="0"/>
              <a:t>Activity:  Distributed TensorFlow Program</a:t>
            </a:r>
            <a:endParaRPr lang="en-US" dirty="0">
              <a:cs typeface="Calibri Light"/>
            </a:endParaRPr>
          </a:p>
        </p:txBody>
      </p:sp>
      <p:sp>
        <p:nvSpPr>
          <p:cNvPr id="3" name="Content Placeholder 2"/>
          <p:cNvSpPr>
            <a:spLocks noGrp="1"/>
          </p:cNvSpPr>
          <p:nvPr>
            <p:ph sz="quarter" idx="10"/>
          </p:nvPr>
        </p:nvSpPr>
        <p:spPr/>
        <p:txBody>
          <a:bodyPr>
            <a:normAutofit/>
          </a:bodyPr>
          <a:lstStyle/>
          <a:p>
            <a:r>
              <a:rPr lang="en-US" sz="2400" dirty="0"/>
              <a:t>Make sure that you can run the TF code:</a:t>
            </a:r>
          </a:p>
        </p:txBody>
      </p:sp>
      <p:sp>
        <p:nvSpPr>
          <p:cNvPr id="4" name="Text Placeholder 4"/>
          <p:cNvSpPr txBox="1">
            <a:spLocks/>
          </p:cNvSpPr>
          <p:nvPr/>
        </p:nvSpPr>
        <p:spPr>
          <a:xfrm>
            <a:off x="2305594" y="2865438"/>
            <a:ext cx="7676606" cy="639762"/>
          </a:xfrm>
          <a:prstGeom prst="rect">
            <a:avLst/>
          </a:prstGeom>
          <a:ln>
            <a:solidFill>
              <a:schemeClr val="accent1"/>
            </a:solidFill>
          </a:ln>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dirty="0"/>
              <a:t>Python</a:t>
            </a:r>
          </a:p>
        </p:txBody>
      </p:sp>
      <p:sp>
        <p:nvSpPr>
          <p:cNvPr id="6" name="Content Placeholder 5"/>
          <p:cNvSpPr txBox="1">
            <a:spLocks/>
          </p:cNvSpPr>
          <p:nvPr/>
        </p:nvSpPr>
        <p:spPr>
          <a:xfrm>
            <a:off x="2305594" y="3505200"/>
            <a:ext cx="7676606" cy="685800"/>
          </a:xfrm>
          <a:prstGeom prst="rect">
            <a:avLst/>
          </a:prstGeom>
          <a:ln>
            <a:solidFill>
              <a:schemeClr val="accent1"/>
            </a:solidFill>
          </a:ln>
        </p:spPr>
        <p:txBody>
          <a:bodyPr lIns="91440" tIns="45720" rIns="91440" bIns="45720" anchor="t"/>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274320" lvl="1" indent="0">
              <a:buNone/>
            </a:pPr>
            <a:r>
              <a:rPr lang="en-US" sz="1800" dirty="0" err="1">
                <a:ea typeface="+mn-lt"/>
                <a:cs typeface="+mn-lt"/>
              </a:rPr>
              <a:t>TF_CNN_MultiGPU.ipynb</a:t>
            </a:r>
            <a:endParaRPr lang="en-US" dirty="0">
              <a:ea typeface="+mn-lt"/>
              <a:cs typeface="+mn-lt"/>
            </a:endParaRPr>
          </a:p>
        </p:txBody>
      </p:sp>
    </p:spTree>
    <p:extLst>
      <p:ext uri="{BB962C8B-B14F-4D97-AF65-F5344CB8AC3E}">
        <p14:creationId xmlns:p14="http://schemas.microsoft.com/office/powerpoint/2010/main" val="403109587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Pytorch Example:</a:t>
            </a:r>
            <a:br>
              <a:rPr lang="en-US" dirty="0"/>
            </a:br>
            <a:r>
              <a:rPr lang="en-US" dirty="0"/>
              <a:t>Data parallel </a:t>
            </a:r>
            <a:br>
              <a:rPr lang="en-US" dirty="0"/>
            </a:br>
            <a:endParaRPr lang="en-US" dirty="0"/>
          </a:p>
        </p:txBody>
      </p:sp>
    </p:spTree>
    <p:extLst>
      <p:ext uri="{BB962C8B-B14F-4D97-AF65-F5344CB8AC3E}">
        <p14:creationId xmlns:p14="http://schemas.microsoft.com/office/powerpoint/2010/main" val="21096595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Multi-GPU, Distributed Data Parallel(DDP)</a:t>
            </a:r>
          </a:p>
        </p:txBody>
      </p:sp>
      <p:sp>
        <p:nvSpPr>
          <p:cNvPr id="3" name="Content Placeholder 2"/>
          <p:cNvSpPr>
            <a:spLocks noGrp="1"/>
          </p:cNvSpPr>
          <p:nvPr>
            <p:ph sz="quarter" idx="10"/>
          </p:nvPr>
        </p:nvSpPr>
        <p:spPr/>
        <p:txBody>
          <a:bodyPr>
            <a:normAutofit/>
          </a:bodyPr>
          <a:lstStyle/>
          <a:p>
            <a:pPr marL="0" indent="0">
              <a:buNone/>
            </a:pPr>
            <a:r>
              <a:rPr lang="en-US" dirty="0"/>
              <a:t> </a:t>
            </a:r>
          </a:p>
        </p:txBody>
      </p:sp>
      <p:pic>
        <p:nvPicPr>
          <p:cNvPr id="6" name="Picture 5" descr="A diagram of a computer hardware system&#10;&#10;Description automatically generated with medium confidence">
            <a:extLst>
              <a:ext uri="{FF2B5EF4-FFF2-40B4-BE49-F238E27FC236}">
                <a16:creationId xmlns:a16="http://schemas.microsoft.com/office/drawing/2014/main" id="{5256318D-562E-D529-47E1-74D5A4A6013F}"/>
              </a:ext>
            </a:extLst>
          </p:cNvPr>
          <p:cNvPicPr>
            <a:picLocks noChangeAspect="1"/>
          </p:cNvPicPr>
          <p:nvPr/>
        </p:nvPicPr>
        <p:blipFill>
          <a:blip r:embed="rId3"/>
          <a:stretch>
            <a:fillRect/>
          </a:stretch>
        </p:blipFill>
        <p:spPr>
          <a:xfrm>
            <a:off x="2070100" y="1736090"/>
            <a:ext cx="7772400" cy="4131386"/>
          </a:xfrm>
          <a:prstGeom prst="rect">
            <a:avLst/>
          </a:prstGeom>
        </p:spPr>
      </p:pic>
      <p:sp>
        <p:nvSpPr>
          <p:cNvPr id="7" name="TextBox 6">
            <a:extLst>
              <a:ext uri="{FF2B5EF4-FFF2-40B4-BE49-F238E27FC236}">
                <a16:creationId xmlns:a16="http://schemas.microsoft.com/office/drawing/2014/main" id="{8CAEA9D5-1572-528F-C158-8FDD50ED9DE2}"/>
              </a:ext>
            </a:extLst>
          </p:cNvPr>
          <p:cNvSpPr txBox="1"/>
          <p:nvPr/>
        </p:nvSpPr>
        <p:spPr>
          <a:xfrm>
            <a:off x="3037406" y="5980250"/>
            <a:ext cx="6117187" cy="307777"/>
          </a:xfrm>
          <a:prstGeom prst="rect">
            <a:avLst/>
          </a:prstGeom>
          <a:noFill/>
        </p:spPr>
        <p:txBody>
          <a:bodyPr wrap="none" rtlCol="0">
            <a:spAutoFit/>
          </a:bodyPr>
          <a:lstStyle/>
          <a:p>
            <a:r>
              <a:rPr lang="en-US" sz="1400" dirty="0"/>
              <a:t>https://</a:t>
            </a:r>
            <a:r>
              <a:rPr lang="en-US" sz="1400" dirty="0" err="1"/>
              <a:t>www.telesens.co</a:t>
            </a:r>
            <a:r>
              <a:rPr lang="en-US" sz="1400" dirty="0"/>
              <a:t>/wp-content/uploads/2019/04/img_5ca570946ee1c.png</a:t>
            </a:r>
          </a:p>
        </p:txBody>
      </p:sp>
    </p:spTree>
    <p:extLst>
      <p:ext uri="{BB962C8B-B14F-4D97-AF65-F5344CB8AC3E}">
        <p14:creationId xmlns:p14="http://schemas.microsoft.com/office/powerpoint/2010/main" val="272055201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AFE1-CA0D-4F85-7CB9-98E1B8EC733B}"/>
              </a:ext>
            </a:extLst>
          </p:cNvPr>
          <p:cNvSpPr>
            <a:spLocks noGrp="1"/>
          </p:cNvSpPr>
          <p:nvPr>
            <p:ph type="title"/>
          </p:nvPr>
        </p:nvSpPr>
        <p:spPr/>
        <p:txBody>
          <a:bodyPr/>
          <a:lstStyle/>
          <a:p>
            <a:r>
              <a:rPr lang="en-US" dirty="0"/>
              <a:t>Coding: General Steps</a:t>
            </a:r>
          </a:p>
        </p:txBody>
      </p:sp>
      <p:sp>
        <p:nvSpPr>
          <p:cNvPr id="3" name="Content Placeholder 2">
            <a:extLst>
              <a:ext uri="{FF2B5EF4-FFF2-40B4-BE49-F238E27FC236}">
                <a16:creationId xmlns:a16="http://schemas.microsoft.com/office/drawing/2014/main" id="{294D467C-E099-AA7F-385F-76B102AF18FE}"/>
              </a:ext>
            </a:extLst>
          </p:cNvPr>
          <p:cNvSpPr>
            <a:spLocks noGrp="1"/>
          </p:cNvSpPr>
          <p:nvPr>
            <p:ph sz="quarter" idx="10"/>
          </p:nvPr>
        </p:nvSpPr>
        <p:spPr>
          <a:xfrm>
            <a:off x="838200" y="2064909"/>
            <a:ext cx="10515600" cy="4549775"/>
          </a:xfrm>
        </p:spPr>
        <p:txBody>
          <a:bodyPr/>
          <a:lstStyle/>
          <a:p>
            <a:pPr marL="514350" indent="-514350">
              <a:buFont typeface="+mj-lt"/>
              <a:buAutoNum type="arabicPeriod"/>
            </a:pPr>
            <a:r>
              <a:rPr lang="en-US" dirty="0"/>
              <a:t>Design the Model</a:t>
            </a:r>
          </a:p>
          <a:p>
            <a:pPr marL="514350" indent="-514350">
              <a:buFont typeface="+mj-lt"/>
              <a:buAutoNum type="arabicPeriod"/>
            </a:pPr>
            <a:r>
              <a:rPr lang="en-US" dirty="0"/>
              <a:t>Set up the Ranks</a:t>
            </a:r>
          </a:p>
          <a:p>
            <a:pPr marL="514350" indent="-514350">
              <a:buFont typeface="+mj-lt"/>
              <a:buAutoNum type="arabicPeriod"/>
            </a:pPr>
            <a:r>
              <a:rPr lang="en-US" dirty="0"/>
              <a:t>Read in the Data</a:t>
            </a:r>
          </a:p>
          <a:p>
            <a:pPr marL="514350" indent="-514350">
              <a:buFont typeface="+mj-lt"/>
              <a:buAutoNum type="arabicPeriod"/>
            </a:pPr>
            <a:r>
              <a:rPr lang="en-US" dirty="0"/>
              <a:t>Train the Model</a:t>
            </a:r>
          </a:p>
          <a:p>
            <a:pPr marL="514350" indent="-514350">
              <a:buFont typeface="+mj-lt"/>
              <a:buAutoNum type="arabicPeriod"/>
            </a:pPr>
            <a:r>
              <a:rPr lang="en-US" dirty="0"/>
              <a:t>Evaluate the Model</a:t>
            </a:r>
          </a:p>
          <a:p>
            <a:endParaRPr lang="en-US" dirty="0"/>
          </a:p>
        </p:txBody>
      </p:sp>
    </p:spTree>
    <p:extLst>
      <p:ext uri="{BB962C8B-B14F-4D97-AF65-F5344CB8AC3E}">
        <p14:creationId xmlns:p14="http://schemas.microsoft.com/office/powerpoint/2010/main" val="100622107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rmAutofit/>
          </a:bodyPr>
          <a:lstStyle/>
          <a:p>
            <a:r>
              <a:rPr lang="en-US" dirty="0"/>
              <a:t>Activity:  Distributed PT Program</a:t>
            </a:r>
            <a:endParaRPr lang="en-US" dirty="0">
              <a:cs typeface="Calibri Light"/>
            </a:endParaRPr>
          </a:p>
        </p:txBody>
      </p:sp>
      <p:sp>
        <p:nvSpPr>
          <p:cNvPr id="3" name="Content Placeholder 2"/>
          <p:cNvSpPr>
            <a:spLocks noGrp="1"/>
          </p:cNvSpPr>
          <p:nvPr>
            <p:ph sz="quarter" idx="10"/>
          </p:nvPr>
        </p:nvSpPr>
        <p:spPr/>
        <p:txBody>
          <a:bodyPr>
            <a:normAutofit/>
          </a:bodyPr>
          <a:lstStyle/>
          <a:p>
            <a:r>
              <a:rPr lang="en-US" sz="2400" dirty="0"/>
              <a:t>Make sure that you can run the PT code:</a:t>
            </a:r>
          </a:p>
        </p:txBody>
      </p:sp>
      <p:sp>
        <p:nvSpPr>
          <p:cNvPr id="4" name="Text Placeholder 4"/>
          <p:cNvSpPr txBox="1">
            <a:spLocks/>
          </p:cNvSpPr>
          <p:nvPr/>
        </p:nvSpPr>
        <p:spPr>
          <a:xfrm>
            <a:off x="2305594" y="2865438"/>
            <a:ext cx="7676606" cy="639762"/>
          </a:xfrm>
          <a:prstGeom prst="rect">
            <a:avLst/>
          </a:prstGeom>
          <a:ln>
            <a:solidFill>
              <a:schemeClr val="accent1"/>
            </a:solidFill>
          </a:ln>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dirty="0"/>
              <a:t>Python</a:t>
            </a:r>
          </a:p>
        </p:txBody>
      </p:sp>
      <p:sp>
        <p:nvSpPr>
          <p:cNvPr id="6" name="Content Placeholder 5"/>
          <p:cNvSpPr txBox="1">
            <a:spLocks/>
          </p:cNvSpPr>
          <p:nvPr/>
        </p:nvSpPr>
        <p:spPr>
          <a:xfrm>
            <a:off x="2305594" y="3505200"/>
            <a:ext cx="7676606" cy="685800"/>
          </a:xfrm>
          <a:prstGeom prst="rect">
            <a:avLst/>
          </a:prstGeom>
          <a:ln>
            <a:solidFill>
              <a:schemeClr val="accent1"/>
            </a:solidFill>
          </a:ln>
        </p:spPr>
        <p:txBody>
          <a:bodyPr lIns="91440" tIns="45720" rIns="91440" bIns="45720" anchor="t"/>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274320" lvl="1" indent="0">
              <a:buNone/>
            </a:pPr>
            <a:r>
              <a:rPr lang="en-US" sz="1800" dirty="0" err="1">
                <a:ea typeface="+mn-lt"/>
                <a:cs typeface="+mn-lt"/>
              </a:rPr>
              <a:t>PT_CNN_MultiGPU.py</a:t>
            </a:r>
            <a:endParaRPr lang="en-US" sz="1800" dirty="0">
              <a:ea typeface="+mn-lt"/>
              <a:cs typeface="+mn-lt"/>
            </a:endParaRPr>
          </a:p>
          <a:p>
            <a:pPr marL="274320" lvl="1" indent="0">
              <a:buNone/>
            </a:pPr>
            <a:r>
              <a:rPr lang="en-US" sz="1800" dirty="0" err="1">
                <a:ea typeface="+mn-lt"/>
                <a:cs typeface="+mn-lt"/>
              </a:rPr>
              <a:t>PT_CNN_MultiGPU.slurm</a:t>
            </a:r>
            <a:endParaRPr lang="en-US" dirty="0">
              <a:ea typeface="+mn-lt"/>
              <a:cs typeface="+mn-lt"/>
            </a:endParaRPr>
          </a:p>
        </p:txBody>
      </p:sp>
    </p:spTree>
    <p:extLst>
      <p:ext uri="{BB962C8B-B14F-4D97-AF65-F5344CB8AC3E}">
        <p14:creationId xmlns:p14="http://schemas.microsoft.com/office/powerpoint/2010/main" val="406390925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that ML can solve</a:t>
            </a:r>
          </a:p>
        </p:txBody>
      </p:sp>
      <p:sp>
        <p:nvSpPr>
          <p:cNvPr id="3" name="Content Placeholder 2"/>
          <p:cNvSpPr>
            <a:spLocks noGrp="1"/>
          </p:cNvSpPr>
          <p:nvPr>
            <p:ph sz="quarter" idx="10"/>
          </p:nvPr>
        </p:nvSpPr>
        <p:spPr/>
        <p:txBody>
          <a:bodyPr>
            <a:normAutofit/>
          </a:bodyPr>
          <a:lstStyle/>
          <a:p>
            <a:r>
              <a:rPr lang="en-US" dirty="0"/>
              <a:t>Regression techniques </a:t>
            </a:r>
          </a:p>
          <a:p>
            <a:pPr lvl="2"/>
            <a:r>
              <a:rPr lang="en-US" dirty="0"/>
              <a:t>Determines a mathematical model for the relationship among features or attributes so that an outcome can be predicted.</a:t>
            </a:r>
          </a:p>
          <a:p>
            <a:pPr lvl="2"/>
            <a:r>
              <a:rPr lang="en-US" dirty="0"/>
              <a:t>Results can be any value within a possible range  (e.g., what will the average Earth temperature be in 2050?)</a:t>
            </a:r>
          </a:p>
          <a:p>
            <a:pPr lvl="1"/>
            <a:endParaRPr lang="en-US" dirty="0"/>
          </a:p>
          <a:p>
            <a:r>
              <a:rPr lang="en-US" dirty="0"/>
              <a:t>Classification problem</a:t>
            </a:r>
          </a:p>
          <a:p>
            <a:pPr lvl="2"/>
            <a:r>
              <a:rPr lang="en-US" dirty="0"/>
              <a:t>Identifies a combination of attributes that best fits a class or category so that an object can be classified.</a:t>
            </a:r>
          </a:p>
          <a:p>
            <a:pPr lvl="2"/>
            <a:r>
              <a:rPr lang="en-US" dirty="0"/>
              <a:t>Results can be from a list of known possibilities  (e.g., is the tumor benign or malignant?)</a:t>
            </a:r>
          </a:p>
          <a:p>
            <a:pPr lvl="2"/>
            <a:endParaRPr lang="en-US" dirty="0"/>
          </a:p>
          <a:p>
            <a:pPr marL="0" indent="0">
              <a:buNone/>
            </a:pPr>
            <a:r>
              <a:rPr lang="en-US" i="1" dirty="0"/>
              <a:t>Note: Examples included here are all of classification type problems.</a:t>
            </a:r>
          </a:p>
        </p:txBody>
      </p:sp>
    </p:spTree>
    <p:extLst>
      <p:ext uri="{BB962C8B-B14F-4D97-AF65-F5344CB8AC3E}">
        <p14:creationId xmlns:p14="http://schemas.microsoft.com/office/powerpoint/2010/main" val="15517882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Pytorch Lightning Example:</a:t>
            </a:r>
            <a:br>
              <a:rPr lang="en-US" dirty="0"/>
            </a:br>
            <a:r>
              <a:rPr lang="en-US" dirty="0"/>
              <a:t>Data parallel </a:t>
            </a:r>
            <a:br>
              <a:rPr lang="en-US" dirty="0"/>
            </a:br>
            <a:endParaRPr lang="en-US" dirty="0"/>
          </a:p>
        </p:txBody>
      </p:sp>
    </p:spTree>
    <p:extLst>
      <p:ext uri="{BB962C8B-B14F-4D97-AF65-F5344CB8AC3E}">
        <p14:creationId xmlns:p14="http://schemas.microsoft.com/office/powerpoint/2010/main" val="28511168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 Lightning</a:t>
            </a:r>
          </a:p>
        </p:txBody>
      </p:sp>
      <p:sp>
        <p:nvSpPr>
          <p:cNvPr id="3" name="Content Placeholder 2"/>
          <p:cNvSpPr>
            <a:spLocks noGrp="1"/>
          </p:cNvSpPr>
          <p:nvPr>
            <p:ph sz="quarter" idx="10"/>
          </p:nvPr>
        </p:nvSpPr>
        <p:spPr/>
        <p:txBody>
          <a:bodyPr>
            <a:normAutofit/>
          </a:bodyPr>
          <a:lstStyle/>
          <a:p>
            <a:pPr marL="0" indent="0">
              <a:buNone/>
            </a:pPr>
            <a:r>
              <a:rPr lang="en-US" dirty="0"/>
              <a:t>PyTorch Lightning wraps PyTorch to provide easy, distributed training done in your choice of numerical precision. </a:t>
            </a:r>
          </a:p>
          <a:p>
            <a:pPr marL="0" indent="0">
              <a:buNone/>
            </a:pPr>
            <a:r>
              <a:rPr lang="en-US" dirty="0"/>
              <a:t>To convert from PT to PTL:</a:t>
            </a:r>
          </a:p>
          <a:p>
            <a:pPr marL="0" indent="0">
              <a:buNone/>
            </a:pPr>
            <a:endParaRPr lang="en-US" dirty="0"/>
          </a:p>
          <a:p>
            <a:pPr>
              <a:buFont typeface="Arial" panose="020B0604020202020204" pitchFamily="34" charset="0"/>
              <a:buChar char="•"/>
            </a:pPr>
            <a:r>
              <a:rPr lang="en-US" dirty="0"/>
              <a:t>Restructure the code by moving the network definition, optimizer and other code to a subclass of </a:t>
            </a:r>
            <a:r>
              <a:rPr lang="en-US" dirty="0" err="1"/>
              <a:t>L.LightningModule</a:t>
            </a:r>
            <a:r>
              <a:rPr lang="en-US" dirty="0"/>
              <a:t>.</a:t>
            </a:r>
          </a:p>
          <a:p>
            <a:pPr>
              <a:buFont typeface="Arial" panose="020B0604020202020204" pitchFamily="34" charset="0"/>
              <a:buChar char="•"/>
            </a:pPr>
            <a:endParaRPr lang="en-US" dirty="0"/>
          </a:p>
          <a:p>
            <a:pPr>
              <a:buFont typeface="Arial" panose="020B0604020202020204" pitchFamily="34" charset="0"/>
              <a:buChar char="•"/>
            </a:pPr>
            <a:r>
              <a:rPr lang="en-US" dirty="0"/>
              <a:t>Remove .</a:t>
            </a:r>
            <a:r>
              <a:rPr lang="en-US" dirty="0" err="1"/>
              <a:t>cuda</a:t>
            </a:r>
            <a:r>
              <a:rPr lang="en-US" dirty="0"/>
              <a:t>() and .to() calls since Lightning code is hardware agnostic</a:t>
            </a:r>
          </a:p>
        </p:txBody>
      </p:sp>
    </p:spTree>
    <p:extLst>
      <p:ext uri="{BB962C8B-B14F-4D97-AF65-F5344CB8AC3E}">
        <p14:creationId xmlns:p14="http://schemas.microsoft.com/office/powerpoint/2010/main" val="232756023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t">
            <a:normAutofit/>
          </a:bodyPr>
          <a:lstStyle/>
          <a:p>
            <a:r>
              <a:rPr lang="en-US" dirty="0"/>
              <a:t>Activity:  Distributed PT-Lightning Program</a:t>
            </a:r>
            <a:endParaRPr lang="en-US" dirty="0">
              <a:cs typeface="Calibri Light"/>
            </a:endParaRPr>
          </a:p>
        </p:txBody>
      </p:sp>
      <p:sp>
        <p:nvSpPr>
          <p:cNvPr id="3" name="Content Placeholder 2"/>
          <p:cNvSpPr>
            <a:spLocks noGrp="1"/>
          </p:cNvSpPr>
          <p:nvPr>
            <p:ph sz="quarter" idx="10"/>
          </p:nvPr>
        </p:nvSpPr>
        <p:spPr/>
        <p:txBody>
          <a:bodyPr>
            <a:normAutofit/>
          </a:bodyPr>
          <a:lstStyle/>
          <a:p>
            <a:r>
              <a:rPr lang="en-US" sz="2400" dirty="0"/>
              <a:t>Make sure that you can run the PTL code:</a:t>
            </a:r>
          </a:p>
        </p:txBody>
      </p:sp>
      <p:sp>
        <p:nvSpPr>
          <p:cNvPr id="4" name="Text Placeholder 4"/>
          <p:cNvSpPr txBox="1">
            <a:spLocks/>
          </p:cNvSpPr>
          <p:nvPr/>
        </p:nvSpPr>
        <p:spPr>
          <a:xfrm>
            <a:off x="2305594" y="2865438"/>
            <a:ext cx="7676606" cy="639762"/>
          </a:xfrm>
          <a:prstGeom prst="rect">
            <a:avLst/>
          </a:prstGeom>
          <a:ln>
            <a:solidFill>
              <a:schemeClr val="accent1"/>
            </a:solidFill>
          </a:ln>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dirty="0"/>
              <a:t>Python</a:t>
            </a:r>
          </a:p>
        </p:txBody>
      </p:sp>
      <p:sp>
        <p:nvSpPr>
          <p:cNvPr id="6" name="Content Placeholder 5"/>
          <p:cNvSpPr txBox="1">
            <a:spLocks/>
          </p:cNvSpPr>
          <p:nvPr/>
        </p:nvSpPr>
        <p:spPr>
          <a:xfrm>
            <a:off x="2305594" y="3505200"/>
            <a:ext cx="7676606" cy="685800"/>
          </a:xfrm>
          <a:prstGeom prst="rect">
            <a:avLst/>
          </a:prstGeom>
          <a:ln>
            <a:solidFill>
              <a:schemeClr val="accent1"/>
            </a:solidFill>
          </a:ln>
        </p:spPr>
        <p:txBody>
          <a:bodyPr lIns="91440" tIns="45720" rIns="91440" bIns="45720" anchor="t"/>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274320" lvl="1" indent="0">
              <a:buNone/>
            </a:pPr>
            <a:r>
              <a:rPr lang="en-US" sz="1800" dirty="0" err="1">
                <a:ea typeface="+mn-lt"/>
                <a:cs typeface="+mn-lt"/>
              </a:rPr>
              <a:t>PTL_multiGPU.slurm</a:t>
            </a:r>
            <a:endParaRPr lang="en-US" sz="1800" dirty="0">
              <a:ea typeface="+mn-lt"/>
              <a:cs typeface="+mn-lt"/>
            </a:endParaRPr>
          </a:p>
          <a:p>
            <a:pPr marL="274320" lvl="1" indent="0">
              <a:buNone/>
            </a:pPr>
            <a:r>
              <a:rPr lang="en-US" sz="1800" dirty="0" err="1">
                <a:ea typeface="+mn-lt"/>
                <a:cs typeface="+mn-lt"/>
              </a:rPr>
              <a:t>PTL_multiGPU.py</a:t>
            </a:r>
            <a:endParaRPr lang="en-US" dirty="0">
              <a:ea typeface="+mn-lt"/>
              <a:cs typeface="+mn-lt"/>
            </a:endParaRPr>
          </a:p>
        </p:txBody>
      </p:sp>
    </p:spTree>
    <p:extLst>
      <p:ext uri="{BB962C8B-B14F-4D97-AF65-F5344CB8AC3E}">
        <p14:creationId xmlns:p14="http://schemas.microsoft.com/office/powerpoint/2010/main" val="215981702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Remarks</a:t>
            </a:r>
          </a:p>
        </p:txBody>
      </p:sp>
      <p:sp>
        <p:nvSpPr>
          <p:cNvPr id="3" name="Content Placeholder 2"/>
          <p:cNvSpPr>
            <a:spLocks noGrp="1"/>
          </p:cNvSpPr>
          <p:nvPr>
            <p:ph sz="quarter" idx="10"/>
          </p:nvPr>
        </p:nvSpPr>
        <p:spPr/>
        <p:txBody>
          <a:bodyPr>
            <a:normAutofit/>
          </a:bodyPr>
          <a:lstStyle/>
          <a:p>
            <a:r>
              <a:rPr lang="en-US" dirty="0"/>
              <a:t>Optimize single-node/single-GPU performance</a:t>
            </a:r>
          </a:p>
          <a:p>
            <a:pPr lvl="1"/>
            <a:r>
              <a:rPr lang="en-US" dirty="0"/>
              <a:t>Using performance analysis tools</a:t>
            </a:r>
          </a:p>
          <a:p>
            <a:pPr lvl="1"/>
            <a:r>
              <a:rPr lang="en-US" dirty="0"/>
              <a:t>Tuning and optimizing data pipeline</a:t>
            </a:r>
          </a:p>
          <a:p>
            <a:pPr lvl="1"/>
            <a:r>
              <a:rPr lang="en-US" dirty="0"/>
              <a:t>Make effective use of the hardware (e.g. mixed precision)</a:t>
            </a:r>
          </a:p>
          <a:p>
            <a:r>
              <a:rPr lang="en-US" dirty="0"/>
              <a:t>Before running on multiple nodes, make sure the job can scale well to 8 GPUs on a single node. Never do one GPU per node for </a:t>
            </a:r>
            <a:r>
              <a:rPr lang="en-US" dirty="0" err="1"/>
              <a:t>multinode</a:t>
            </a:r>
            <a:r>
              <a:rPr lang="en-US" dirty="0"/>
              <a:t> jobs.</a:t>
            </a:r>
          </a:p>
          <a:p>
            <a:r>
              <a:rPr lang="en-US" dirty="0"/>
              <a:t>Use multiple CPU cores for data loading.</a:t>
            </a:r>
          </a:p>
          <a:p>
            <a:r>
              <a:rPr lang="en-US" dirty="0"/>
              <a:t>For hyperparameter tuning consider using a job array. This will allow you to run multiple jobs with one </a:t>
            </a:r>
            <a:r>
              <a:rPr lang="en-US" dirty="0" err="1"/>
              <a:t>sbatch</a:t>
            </a:r>
            <a:r>
              <a:rPr lang="en-US" dirty="0"/>
              <a:t> command. </a:t>
            </a:r>
          </a:p>
          <a:p>
            <a:pPr>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235172237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2050" name="Picture 2" descr="C:\Users\jmh5ad\AppData\Local\Microsoft\Windows\Temporary Internet Files\Content.IE5\CFG51TGP\MC900078622[1].wmf"/>
          <p:cNvPicPr>
            <a:picLocks noGrp="1" noChangeAspect="1" noChangeArrowheads="1"/>
          </p:cNvPicPr>
          <p:nvPr>
            <p:ph sz="quarter" idx="10"/>
          </p:nvPr>
        </p:nvPicPr>
        <p:blipFill>
          <a:blip r:embed="rId2" cstate="print">
            <a:extLst>
              <a:ext uri="{28A0092B-C50C-407E-A947-70E740481C1C}">
                <a14:useLocalDpi xmlns:a14="http://schemas.microsoft.com/office/drawing/2010/main" val="0"/>
              </a:ext>
            </a:extLst>
          </a:blip>
          <a:stretch>
            <a:fillRect/>
          </a:stretch>
        </p:blipFill>
        <p:spPr bwMode="auto">
          <a:xfrm>
            <a:off x="7315200" y="1420349"/>
            <a:ext cx="1390678" cy="299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778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7768" y="838201"/>
            <a:ext cx="7848600" cy="1219200"/>
          </a:xfrm>
        </p:spPr>
        <p:txBody>
          <a:bodyPr/>
          <a:lstStyle/>
          <a:p>
            <a:pPr algn="ctr"/>
            <a:r>
              <a:rPr lang="en-US" dirty="0"/>
              <a:t>Need more help?</a:t>
            </a:r>
          </a:p>
        </p:txBody>
      </p:sp>
      <p:sp>
        <p:nvSpPr>
          <p:cNvPr id="4" name="TextBox 3"/>
          <p:cNvSpPr txBox="1"/>
          <p:nvPr/>
        </p:nvSpPr>
        <p:spPr>
          <a:xfrm>
            <a:off x="3327836" y="2312075"/>
            <a:ext cx="5054164" cy="1754326"/>
          </a:xfrm>
          <a:prstGeom prst="rect">
            <a:avLst/>
          </a:prstGeom>
          <a:noFill/>
          <a:ln>
            <a:solidFill>
              <a:schemeClr val="accent1"/>
            </a:solidFill>
          </a:ln>
        </p:spPr>
        <p:txBody>
          <a:bodyPr wrap="square" rtlCol="0">
            <a:spAutoFit/>
          </a:bodyPr>
          <a:lstStyle/>
          <a:p>
            <a:pPr algn="ctr"/>
            <a:r>
              <a:rPr lang="en-US" u="sng" dirty="0"/>
              <a:t>Office Hours via Zoom</a:t>
            </a:r>
          </a:p>
          <a:p>
            <a:r>
              <a:rPr lang="en-US" dirty="0"/>
              <a:t>Tuesdays:       	3 pm - 5 pm</a:t>
            </a:r>
          </a:p>
          <a:p>
            <a:r>
              <a:rPr lang="en-US" dirty="0"/>
              <a:t>Thursdays:     	10 am - noon</a:t>
            </a:r>
          </a:p>
          <a:p>
            <a:endParaRPr lang="en-US" dirty="0"/>
          </a:p>
          <a:p>
            <a:r>
              <a:rPr lang="en-US" dirty="0"/>
              <a:t>          Zoom Links are available at </a:t>
            </a:r>
            <a:r>
              <a:rPr lang="en-US" dirty="0">
                <a:solidFill>
                  <a:srgbClr val="0072C6"/>
                </a:solidFill>
              </a:rPr>
              <a:t>https://www.rc.virginia.edu/support/#office-hours</a:t>
            </a:r>
          </a:p>
        </p:txBody>
      </p:sp>
      <p:sp>
        <p:nvSpPr>
          <p:cNvPr id="6" name="Subtitle 4"/>
          <p:cNvSpPr txBox="1">
            <a:spLocks/>
          </p:cNvSpPr>
          <p:nvPr/>
        </p:nvSpPr>
        <p:spPr>
          <a:xfrm>
            <a:off x="3615292" y="4694232"/>
            <a:ext cx="5325972" cy="1401768"/>
          </a:xfr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00075" lvl="1" indent="-257175">
              <a:buFont typeface="Arial" panose="020B0604020202020204" pitchFamily="34" charset="0"/>
              <a:buChar char="•"/>
            </a:pPr>
            <a:endParaRPr lang="en-US" sz="1800" dirty="0">
              <a:solidFill>
                <a:srgbClr val="C00000"/>
              </a:solidFill>
            </a:endParaRPr>
          </a:p>
          <a:p>
            <a:pPr marL="342900" lvl="1" indent="0">
              <a:buNone/>
            </a:pPr>
            <a:r>
              <a:rPr lang="en-US" sz="1800" dirty="0">
                <a:solidFill>
                  <a:srgbClr val="C00000"/>
                </a:solidFill>
              </a:rPr>
              <a:t>Website: 			</a:t>
            </a:r>
          </a:p>
          <a:p>
            <a:pPr marL="342900" lvl="1" indent="0">
              <a:buNone/>
            </a:pPr>
            <a:r>
              <a:rPr lang="en-US" sz="1800" dirty="0">
                <a:solidFill>
                  <a:srgbClr val="C00000"/>
                </a:solidFill>
              </a:rPr>
              <a:t>	</a:t>
            </a:r>
            <a:r>
              <a:rPr lang="en-US" sz="1800" dirty="0">
                <a:solidFill>
                  <a:srgbClr val="0072C6"/>
                </a:solidFill>
              </a:rPr>
              <a:t>https://rc.virginia.edu</a:t>
            </a:r>
          </a:p>
          <a:p>
            <a:pPr marL="342900" lvl="1" indent="0">
              <a:buNone/>
            </a:pPr>
            <a:endParaRPr lang="en-US" sz="2900" dirty="0">
              <a:solidFill>
                <a:srgbClr val="C00000"/>
              </a:solidFill>
            </a:endParaRPr>
          </a:p>
          <a:p>
            <a:pPr marL="342900" lvl="1" indent="0">
              <a:buNone/>
            </a:pPr>
            <a:endParaRPr lang="en-US" sz="2900" dirty="0">
              <a:solidFill>
                <a:srgbClr val="C00000"/>
              </a:solidFill>
            </a:endParaRPr>
          </a:p>
        </p:txBody>
      </p:sp>
    </p:spTree>
    <p:extLst>
      <p:ext uri="{BB962C8B-B14F-4D97-AF65-F5344CB8AC3E}">
        <p14:creationId xmlns:p14="http://schemas.microsoft.com/office/powerpoint/2010/main" val="1071493151"/>
      </p:ext>
    </p:extLst>
  </p:cSld>
  <p:clrMapOvr>
    <a:masterClrMapping/>
  </p:clrMapOvr>
</p:sld>
</file>

<file path=ppt/theme/theme1.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ex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Text Hierarch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Image Lar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Image Large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Image Smal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Page 3">
  <a:themeElements>
    <a:clrScheme name="Custom 3">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0070C0"/>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n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ulleted List Single Colum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Bulleted List Double Colum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147636</TotalTime>
  <Words>6992</Words>
  <Application>Microsoft Macintosh PowerPoint</Application>
  <PresentationFormat>Widescreen</PresentationFormat>
  <Paragraphs>849</Paragraphs>
  <Slides>95</Slides>
  <Notes>34</Notes>
  <HiddenSlides>2</HiddenSlides>
  <MMClips>0</MMClips>
  <ScaleCrop>false</ScaleCrop>
  <HeadingPairs>
    <vt:vector size="6" baseType="variant">
      <vt:variant>
        <vt:lpstr>Fonts Used</vt:lpstr>
      </vt:variant>
      <vt:variant>
        <vt:i4>12</vt:i4>
      </vt:variant>
      <vt:variant>
        <vt:lpstr>Theme</vt:lpstr>
      </vt:variant>
      <vt:variant>
        <vt:i4>17</vt:i4>
      </vt:variant>
      <vt:variant>
        <vt:lpstr>Slide Titles</vt:lpstr>
      </vt:variant>
      <vt:variant>
        <vt:i4>95</vt:i4>
      </vt:variant>
    </vt:vector>
  </HeadingPairs>
  <TitlesOfParts>
    <vt:vector size="124" baseType="lpstr">
      <vt:lpstr>Arial</vt:lpstr>
      <vt:lpstr>Calibri</vt:lpstr>
      <vt:lpstr>Calibri Light</vt:lpstr>
      <vt:lpstr>Cambria Math</vt:lpstr>
      <vt:lpstr>Courier New</vt:lpstr>
      <vt:lpstr>Economica</vt:lpstr>
      <vt:lpstr>Helvetica</vt:lpstr>
      <vt:lpstr>ITC Franklin Gothic Std Book</vt:lpstr>
      <vt:lpstr>ITC Franklin Gothic Std Demi</vt:lpstr>
      <vt:lpstr>ITC Franklin Gothic Std Heavy</vt:lpstr>
      <vt:lpstr>NVIDIASans</vt:lpstr>
      <vt:lpstr>Wingdings</vt:lpstr>
      <vt:lpstr>Title Page 2</vt:lpstr>
      <vt:lpstr>Title Page 3</vt:lpstr>
      <vt:lpstr>1_Custom Design</vt:lpstr>
      <vt:lpstr>Title Page 4</vt:lpstr>
      <vt:lpstr>Contents</vt:lpstr>
      <vt:lpstr>Quote</vt:lpstr>
      <vt:lpstr>Blank</vt:lpstr>
      <vt:lpstr>Bulleted List Single Column</vt:lpstr>
      <vt:lpstr>Bulleted List Double Column</vt:lpstr>
      <vt:lpstr>Custom Design</vt:lpstr>
      <vt:lpstr>Text</vt:lpstr>
      <vt:lpstr>Text Hierarchy</vt:lpstr>
      <vt:lpstr>Table</vt:lpstr>
      <vt:lpstr>Image Large</vt:lpstr>
      <vt:lpstr>Image Large Placeholder</vt:lpstr>
      <vt:lpstr>Image Small</vt:lpstr>
      <vt:lpstr>Image Small Placeholder</vt:lpstr>
      <vt:lpstr>Distributed Deep learning </vt:lpstr>
      <vt:lpstr>Why this workshop?</vt:lpstr>
      <vt:lpstr>PowerPoint Presentation</vt:lpstr>
      <vt:lpstr>Topics</vt:lpstr>
      <vt:lpstr>Overview of Machine learning/Deep learning</vt:lpstr>
      <vt:lpstr>PowerPoint Presentation</vt:lpstr>
      <vt:lpstr>What is machine learning?</vt:lpstr>
      <vt:lpstr>Why machine learning?</vt:lpstr>
      <vt:lpstr>Problems that ML can solve</vt:lpstr>
      <vt:lpstr>Types of Machine Learning. . . </vt:lpstr>
      <vt:lpstr>Data for Machine Learning</vt:lpstr>
      <vt:lpstr>Ideas behind Machine Learning</vt:lpstr>
      <vt:lpstr>DL vs ML</vt:lpstr>
      <vt:lpstr>Some Limitations and Challenges</vt:lpstr>
      <vt:lpstr>What is deep learning?</vt:lpstr>
      <vt:lpstr>How does it learn?</vt:lpstr>
      <vt:lpstr>A Peek at a Node</vt:lpstr>
      <vt:lpstr>A Network of Neurons (Multi-layer Perceptron)</vt:lpstr>
      <vt:lpstr>Deep Learning Neural Network Multilayer Perceptron/ Fully Connected NN</vt:lpstr>
      <vt:lpstr>How does the machine learn?</vt:lpstr>
      <vt:lpstr>Overview of the Learning Process</vt:lpstr>
      <vt:lpstr>Overview of Learning Process</vt:lpstr>
      <vt:lpstr>Overview of Learning Process</vt:lpstr>
      <vt:lpstr>Overview of Learning Process</vt:lpstr>
      <vt:lpstr>Overview of Learning Process</vt:lpstr>
      <vt:lpstr>Overview of Learning Process</vt:lpstr>
      <vt:lpstr>DNN Example</vt:lpstr>
      <vt:lpstr>Common Types DNNs</vt:lpstr>
      <vt:lpstr>Activation Function</vt:lpstr>
      <vt:lpstr>Loss Function</vt:lpstr>
      <vt:lpstr>Optimizer functions</vt:lpstr>
      <vt:lpstr>Metrics</vt:lpstr>
      <vt:lpstr>Epochs and Batch Size</vt:lpstr>
      <vt:lpstr>Training, Validation, and Test Sets</vt:lpstr>
      <vt:lpstr>Callbacks - Early Stopping and Checkpointing </vt:lpstr>
      <vt:lpstr>Dropout Regularization  </vt:lpstr>
      <vt:lpstr> Example: Convolutional Neural Networks</vt:lpstr>
      <vt:lpstr>What are Convolutional Neural Networks?</vt:lpstr>
      <vt:lpstr>The Idea behind CNN</vt:lpstr>
      <vt:lpstr>Is the image on the left most like an X or an O?</vt:lpstr>
      <vt:lpstr>What features are in common?</vt:lpstr>
      <vt:lpstr>Building Blocks of CNN</vt:lpstr>
      <vt:lpstr>Steps</vt:lpstr>
      <vt:lpstr>Example:   MNIST Data</vt:lpstr>
      <vt:lpstr>What about GPUs?</vt:lpstr>
      <vt:lpstr>GPU</vt:lpstr>
      <vt:lpstr>GPU:  Overview</vt:lpstr>
      <vt:lpstr>PowerPoint Presentation</vt:lpstr>
      <vt:lpstr>GPU:  Overview</vt:lpstr>
      <vt:lpstr>GPU Computing</vt:lpstr>
      <vt:lpstr>Computational Graphs </vt:lpstr>
      <vt:lpstr>Why to use GPUs in DL?</vt:lpstr>
      <vt:lpstr>GPUs in DL …</vt:lpstr>
      <vt:lpstr>GPU Utilization &amp; Profiling</vt:lpstr>
      <vt:lpstr>GPU Utilization &amp; Profiling</vt:lpstr>
      <vt:lpstr>Rivanna-NVIDIA DGX BasePOD </vt:lpstr>
      <vt:lpstr>GPU access on UVA HPC</vt:lpstr>
      <vt:lpstr>TensorFlow</vt:lpstr>
      <vt:lpstr>What is TensorFlow?</vt:lpstr>
      <vt:lpstr>Terminology: Tensors</vt:lpstr>
      <vt:lpstr>Installation</vt:lpstr>
      <vt:lpstr>TF Performance and Profiling</vt:lpstr>
      <vt:lpstr>Profiling </vt:lpstr>
      <vt:lpstr>Coding Tensor Flow:  General Steps</vt:lpstr>
      <vt:lpstr>Activity:  CNN Program</vt:lpstr>
      <vt:lpstr>PyTorch</vt:lpstr>
      <vt:lpstr>What is PyTorch?</vt:lpstr>
      <vt:lpstr>Overview of PyTorch</vt:lpstr>
      <vt:lpstr>Pytorch</vt:lpstr>
      <vt:lpstr>Torch Tensors</vt:lpstr>
      <vt:lpstr>Torch Tensors…</vt:lpstr>
      <vt:lpstr>Coding  a  PyTorch Example</vt:lpstr>
      <vt:lpstr>Coding Pytorch:  General Steps</vt:lpstr>
      <vt:lpstr>Activity:  PyTorch Program</vt:lpstr>
      <vt:lpstr>Distributed training</vt:lpstr>
      <vt:lpstr>Need for Parallelism</vt:lpstr>
      <vt:lpstr>Parallelism Types</vt:lpstr>
      <vt:lpstr>Data vs Model Parallelism</vt:lpstr>
      <vt:lpstr>PowerPoint Presentation</vt:lpstr>
      <vt:lpstr>PowerPoint Presentation</vt:lpstr>
      <vt:lpstr>Tensorflow Example:  synchronous data parallelism</vt:lpstr>
      <vt:lpstr>Two Setups</vt:lpstr>
      <vt:lpstr>Single Host, Multi GPUs</vt:lpstr>
      <vt:lpstr>Coding: General Steps</vt:lpstr>
      <vt:lpstr>Activity:  Distributed TensorFlow Program</vt:lpstr>
      <vt:lpstr>Pytorch Example: Data parallel  </vt:lpstr>
      <vt:lpstr>Multi-GPU, Distributed Data Parallel(DDP)</vt:lpstr>
      <vt:lpstr>Coding: General Steps</vt:lpstr>
      <vt:lpstr>Activity:  Distributed PT Program</vt:lpstr>
      <vt:lpstr>Pytorch Lightning Example: Data parallel  </vt:lpstr>
      <vt:lpstr>PT Lightning</vt:lpstr>
      <vt:lpstr>Activity:  Distributed PT-Lightning Program</vt:lpstr>
      <vt:lpstr>Remarks</vt:lpstr>
      <vt:lpstr>Questions?</vt:lpstr>
      <vt:lpstr>Need more help?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Wilbur, Tobias J. (tjw3j)</dc:creator>
  <cp:lastModifiedBy>Sheikhzada, Ahmad (jus2yw)</cp:lastModifiedBy>
  <cp:revision>1100</cp:revision>
  <cp:lastPrinted>2018-10-25T13:31:57Z</cp:lastPrinted>
  <dcterms:created xsi:type="dcterms:W3CDTF">2017-12-20T18:50:57Z</dcterms:created>
  <dcterms:modified xsi:type="dcterms:W3CDTF">2024-07-26T13:52:56Z</dcterms:modified>
</cp:coreProperties>
</file>